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3" r:id="rId1"/>
  </p:sldMasterIdLst>
  <p:notesMasterIdLst>
    <p:notesMasterId r:id="rId20"/>
  </p:notesMasterIdLst>
  <p:handoutMasterIdLst>
    <p:handoutMasterId r:id="rId21"/>
  </p:handoutMasterIdLst>
  <p:sldIdLst>
    <p:sldId id="325" r:id="rId2"/>
    <p:sldId id="340" r:id="rId3"/>
    <p:sldId id="336" r:id="rId4"/>
    <p:sldId id="364" r:id="rId5"/>
    <p:sldId id="279" r:id="rId6"/>
    <p:sldId id="358" r:id="rId7"/>
    <p:sldId id="360" r:id="rId8"/>
    <p:sldId id="368" r:id="rId9"/>
    <p:sldId id="353" r:id="rId10"/>
    <p:sldId id="366" r:id="rId11"/>
    <p:sldId id="333" r:id="rId12"/>
    <p:sldId id="329" r:id="rId13"/>
    <p:sldId id="356" r:id="rId14"/>
    <p:sldId id="342" r:id="rId15"/>
    <p:sldId id="369" r:id="rId16"/>
    <p:sldId id="371" r:id="rId17"/>
    <p:sldId id="365" r:id="rId18"/>
    <p:sldId id="289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000000"/>
    <a:srgbClr val="3C3F49"/>
    <a:srgbClr val="A88848"/>
    <a:srgbClr val="58595E"/>
    <a:srgbClr val="30323E"/>
    <a:srgbClr val="C3C4C6"/>
    <a:srgbClr val="C2C4C6"/>
    <a:srgbClr val="CEB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Styl ciemny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 autoAdjust="0"/>
    <p:restoredTop sz="92520" autoAdjust="0"/>
  </p:normalViewPr>
  <p:slideViewPr>
    <p:cSldViewPr snapToGrid="0">
      <p:cViewPr varScale="1">
        <p:scale>
          <a:sx n="108" d="100"/>
          <a:sy n="108" d="100"/>
        </p:scale>
        <p:origin x="47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188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10-4BA3-BBA1-1C9F1D189928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38100">
                <a:solidFill>
                  <a:schemeClr val="accent6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10-4BA3-BBA1-1C9F1D1899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Odpady segregowane </c:v>
                </c:pt>
                <c:pt idx="1">
                  <c:v>Odpady zmieszane</c:v>
                </c:pt>
              </c:strCache>
            </c:strRef>
          </c:cat>
          <c:val>
            <c:numRef>
              <c:f>Arkusz1!$B$2:$B$3</c:f>
              <c:numCache>
                <c:formatCode>0%</c:formatCode>
                <c:ptCount val="2"/>
                <c:pt idx="0">
                  <c:v>0.33</c:v>
                </c:pt>
                <c:pt idx="1">
                  <c:v>0.67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E10-4BA3-BBA1-1C9F1D189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38E002F-6003-4D35-9683-202829354A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A4349B9-00D9-462E-AD75-8DAE980D83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1FA231-1A0A-4553-8A92-1358BBD04EB1}" type="datetimeFigureOut">
              <a:rPr lang="en-US"/>
              <a:pPr>
                <a:defRPr/>
              </a:pPr>
              <a:t>6/7/2019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B7B39C7-B434-4D25-817D-A0333B18A1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492596C-AFB2-45D8-8271-AF4A684033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0D1723-AF92-4C38-9A0F-700A1CF2A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6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F975B35-D1D0-43AB-98F7-1746EDEEEB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414F585-5737-4BBF-AFE9-41FC9F05503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27B22E-63D5-4B0F-82BA-4D045AA42512}" type="datetimeFigureOut">
              <a:rPr lang="en-US"/>
              <a:pPr>
                <a:defRPr/>
              </a:pPr>
              <a:t>6/7/2019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1F5717E1-845D-49E9-81F0-39AC5F7865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40DFD48A-AD3E-4319-ACC6-FAB26E3D7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CE709C2-EE3B-49DD-BBB5-0634E2E6B0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DF53CA7-3158-45D8-A501-1DC67EFBAF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CD23C2-F5A0-4FF8-9F34-ACCB7B233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76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CD23C2-F5A0-4FF8-9F34-ACCB7B233A9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42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CD23C2-F5A0-4FF8-9F34-ACCB7B233A9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99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CD23C2-F5A0-4FF8-9F34-ACCB7B233A9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38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CD23C2-F5A0-4FF8-9F34-ACCB7B233A9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64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CD23C2-F5A0-4FF8-9F34-ACCB7B233A9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8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C2F672-F57B-4E65-A42C-454ED9D16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B2C9798-B950-4598-AFF8-41D1FC82D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85A22A-F31D-42F7-8641-B0B6819C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E0F-B4C9-4F74-9BA8-841F56457468}" type="datetimeFigureOut">
              <a:rPr lang="pl-PL" smtClean="0"/>
              <a:t>07.06.2019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3745B0-2B77-4625-9548-63BD5B72F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91A644-987E-4237-9519-3107D3C94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1286-8C0A-4EC2-9D8D-34C104853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646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790CCC-A498-4DC2-BDA0-C6AB9138F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F8D809B-1FA2-4BF0-A71A-84F9686AA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D5121D-FAFA-45BF-8DEA-B154E4833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E0F-B4C9-4F74-9BA8-841F56457468}" type="datetimeFigureOut">
              <a:rPr lang="pl-PL" smtClean="0"/>
              <a:t>07.06.2019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4E4529-3FCC-41CE-A000-F8D1C7C4C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0DCEA3-A9CE-4141-8931-B01C0DF3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1286-8C0A-4EC2-9D8D-34C104853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5508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2148595-EFC6-47E9-A809-20AEFF2F9A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B4E1C86-8482-44FC-BFBE-D9E845A4F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62C5D4-A86B-4ECD-844A-B7E323B3F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E0F-B4C9-4F74-9BA8-841F56457468}" type="datetimeFigureOut">
              <a:rPr lang="pl-PL" smtClean="0"/>
              <a:t>07.06.2019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21C0E2-4C99-485B-90A7-D91B592DC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176F22-48AA-45DC-A75C-51D8F67B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1286-8C0A-4EC2-9D8D-34C104853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0973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634345"/>
          </a:xfrm>
          <a:custGeom>
            <a:avLst/>
            <a:gdLst>
              <a:gd name="connsiteX0" fmla="*/ 0 w 12192000"/>
              <a:gd name="connsiteY0" fmla="*/ 0 h 5112327"/>
              <a:gd name="connsiteX1" fmla="*/ 12192000 w 12192000"/>
              <a:gd name="connsiteY1" fmla="*/ 0 h 5112327"/>
              <a:gd name="connsiteX2" fmla="*/ 12192000 w 12192000"/>
              <a:gd name="connsiteY2" fmla="*/ 5112327 h 5112327"/>
              <a:gd name="connsiteX3" fmla="*/ 0 w 12192000"/>
              <a:gd name="connsiteY3" fmla="*/ 5112327 h 511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112327">
                <a:moveTo>
                  <a:pt x="0" y="0"/>
                </a:moveTo>
                <a:lnTo>
                  <a:pt x="12192000" y="0"/>
                </a:lnTo>
                <a:lnTo>
                  <a:pt x="12192000" y="5112327"/>
                </a:lnTo>
                <a:lnTo>
                  <a:pt x="0" y="511232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35725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="" xmlns:a16="http://schemas.microsoft.com/office/drawing/2014/main" id="{5FC1A9F0-36BD-4BD4-A059-4AA8A1760A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91885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83511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="" xmlns:a16="http://schemas.microsoft.com/office/drawing/2014/main" id="{2D316CAD-CFC7-46B3-A411-99F5C07F59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6558" y="337625"/>
            <a:ext cx="4078514" cy="6133514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79747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="" xmlns:a16="http://schemas.microsoft.com/office/drawing/2014/main" id="{9FE75A77-795F-49C9-8170-41D1D369CA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2900" y="378823"/>
            <a:ext cx="7056543" cy="611722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22377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="" xmlns:a16="http://schemas.microsoft.com/office/drawing/2014/main" id="{A38365E3-F04F-4D4E-AF50-2AA8E41B5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6558" y="279400"/>
            <a:ext cx="11521592" cy="6273799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15937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="" xmlns:a16="http://schemas.microsoft.com/office/drawing/2014/main" id="{5BDD0DA7-2AEA-41BE-92A2-6049200FC5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25315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="" xmlns:a16="http://schemas.microsoft.com/office/drawing/2014/main" id="{C61F1AA0-5763-47F6-9FAC-99E1DCCD12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60035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Picture Placeholder 3">
            <a:extLst/>
          </p:cNvPr>
          <p:cNvSpPr>
            <a:spLocks noGrp="1"/>
          </p:cNvSpPr>
          <p:nvPr>
            <p:ph type="pic" sz="quarter" idx="11"/>
          </p:nvPr>
        </p:nvSpPr>
        <p:spPr>
          <a:xfrm>
            <a:off x="3260035" y="0"/>
            <a:ext cx="3260035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55780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="" xmlns:a16="http://schemas.microsoft.com/office/drawing/2014/main" id="{7BF15D7C-5D8D-4723-A0FC-E2C23C17CB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007429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8424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C8E982-5778-4118-B4C3-E9478C51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54B80D-2218-465C-A94A-7DA66443E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DEC430-208C-4235-85A7-187F6AA8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E0F-B4C9-4F74-9BA8-841F56457468}" type="datetimeFigureOut">
              <a:rPr lang="pl-PL" smtClean="0"/>
              <a:t>07.06.2019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C3D0F0-CE33-45FC-B37E-8F7A721AD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655A8B-CEF1-43E4-9904-E15C33A8D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1286-8C0A-4EC2-9D8D-34C104853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2031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="" xmlns:a16="http://schemas.microsoft.com/office/drawing/2014/main" id="{506E6AF2-0BE4-4B33-9449-4626B2E15C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4571" y="0"/>
            <a:ext cx="5007429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44669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514600"/>
            <a:ext cx="2628900" cy="4343400"/>
          </a:xfrm>
          <a:custGeom>
            <a:avLst/>
            <a:gdLst>
              <a:gd name="connsiteX0" fmla="*/ 0 w 2628900"/>
              <a:gd name="connsiteY0" fmla="*/ 0 h 4343400"/>
              <a:gd name="connsiteX1" fmla="*/ 2628900 w 2628900"/>
              <a:gd name="connsiteY1" fmla="*/ 0 h 4343400"/>
              <a:gd name="connsiteX2" fmla="*/ 2628900 w 2628900"/>
              <a:gd name="connsiteY2" fmla="*/ 4343400 h 4343400"/>
              <a:gd name="connsiteX3" fmla="*/ 0 w 2628900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4343400">
                <a:moveTo>
                  <a:pt x="0" y="0"/>
                </a:moveTo>
                <a:lnTo>
                  <a:pt x="2628900" y="0"/>
                </a:lnTo>
                <a:lnTo>
                  <a:pt x="2628900" y="4343400"/>
                </a:lnTo>
                <a:lnTo>
                  <a:pt x="0" y="4343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2781300" y="1352550"/>
            <a:ext cx="2628900" cy="4343400"/>
          </a:xfrm>
          <a:custGeom>
            <a:avLst/>
            <a:gdLst>
              <a:gd name="connsiteX0" fmla="*/ 0 w 2628900"/>
              <a:gd name="connsiteY0" fmla="*/ 0 h 4343400"/>
              <a:gd name="connsiteX1" fmla="*/ 2628900 w 2628900"/>
              <a:gd name="connsiteY1" fmla="*/ 0 h 4343400"/>
              <a:gd name="connsiteX2" fmla="*/ 2628900 w 2628900"/>
              <a:gd name="connsiteY2" fmla="*/ 4343400 h 4343400"/>
              <a:gd name="connsiteX3" fmla="*/ 0 w 2628900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4343400">
                <a:moveTo>
                  <a:pt x="0" y="0"/>
                </a:moveTo>
                <a:lnTo>
                  <a:pt x="2628900" y="0"/>
                </a:lnTo>
                <a:lnTo>
                  <a:pt x="2628900" y="4343400"/>
                </a:lnTo>
                <a:lnTo>
                  <a:pt x="0" y="4343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562600" y="0"/>
            <a:ext cx="2628900" cy="4343400"/>
          </a:xfrm>
          <a:custGeom>
            <a:avLst/>
            <a:gdLst>
              <a:gd name="connsiteX0" fmla="*/ 0 w 2628900"/>
              <a:gd name="connsiteY0" fmla="*/ 0 h 4343400"/>
              <a:gd name="connsiteX1" fmla="*/ 2628900 w 2628900"/>
              <a:gd name="connsiteY1" fmla="*/ 0 h 4343400"/>
              <a:gd name="connsiteX2" fmla="*/ 2628900 w 2628900"/>
              <a:gd name="connsiteY2" fmla="*/ 4343400 h 4343400"/>
              <a:gd name="connsiteX3" fmla="*/ 0 w 2628900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4343400">
                <a:moveTo>
                  <a:pt x="0" y="0"/>
                </a:moveTo>
                <a:lnTo>
                  <a:pt x="2628900" y="0"/>
                </a:lnTo>
                <a:lnTo>
                  <a:pt x="2628900" y="4343400"/>
                </a:lnTo>
                <a:lnTo>
                  <a:pt x="0" y="4343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667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66394" cy="6858000"/>
          </a:xfrm>
          <a:custGeom>
            <a:avLst/>
            <a:gdLst>
              <a:gd name="connsiteX0" fmla="*/ 0 w 6866394"/>
              <a:gd name="connsiteY0" fmla="*/ 0 h 6858000"/>
              <a:gd name="connsiteX1" fmla="*/ 6866394 w 6866394"/>
              <a:gd name="connsiteY1" fmla="*/ 0 h 6858000"/>
              <a:gd name="connsiteX2" fmla="*/ 8395 w 6866394"/>
              <a:gd name="connsiteY2" fmla="*/ 6858000 h 6858000"/>
              <a:gd name="connsiteX3" fmla="*/ 0 w 686639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6394" h="6858000">
                <a:moveTo>
                  <a:pt x="0" y="0"/>
                </a:moveTo>
                <a:lnTo>
                  <a:pt x="6866394" y="0"/>
                </a:lnTo>
                <a:lnTo>
                  <a:pt x="839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6238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329804" y="0"/>
            <a:ext cx="6858000" cy="6866395"/>
          </a:xfrm>
          <a:custGeom>
            <a:avLst/>
            <a:gdLst>
              <a:gd name="connsiteX0" fmla="*/ 6858000 w 6858000"/>
              <a:gd name="connsiteY0" fmla="*/ 0 h 6866395"/>
              <a:gd name="connsiteX1" fmla="*/ 6858000 w 6858000"/>
              <a:gd name="connsiteY1" fmla="*/ 6866395 h 6866395"/>
              <a:gd name="connsiteX2" fmla="*/ 0 w 6858000"/>
              <a:gd name="connsiteY2" fmla="*/ 6866395 h 6866395"/>
              <a:gd name="connsiteX3" fmla="*/ 0 w 6858000"/>
              <a:gd name="connsiteY3" fmla="*/ 6858000 h 686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66395">
                <a:moveTo>
                  <a:pt x="6858000" y="0"/>
                </a:moveTo>
                <a:lnTo>
                  <a:pt x="6858000" y="6866395"/>
                </a:lnTo>
                <a:lnTo>
                  <a:pt x="0" y="6866395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36193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8395"/>
            <a:ext cx="12187804" cy="6858000"/>
          </a:xfrm>
          <a:custGeom>
            <a:avLst/>
            <a:gdLst>
              <a:gd name="connsiteX0" fmla="*/ 6873362 w 12187804"/>
              <a:gd name="connsiteY0" fmla="*/ 0 h 6858000"/>
              <a:gd name="connsiteX1" fmla="*/ 12187804 w 12187804"/>
              <a:gd name="connsiteY1" fmla="*/ 0 h 6858000"/>
              <a:gd name="connsiteX2" fmla="*/ 5314443 w 12187804"/>
              <a:gd name="connsiteY2" fmla="*/ 6858000 h 6858000"/>
              <a:gd name="connsiteX3" fmla="*/ 0 w 1218780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7804" h="6858000">
                <a:moveTo>
                  <a:pt x="6873362" y="0"/>
                </a:moveTo>
                <a:lnTo>
                  <a:pt x="12187804" y="0"/>
                </a:lnTo>
                <a:lnTo>
                  <a:pt x="531444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90372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177145" y="1142999"/>
            <a:ext cx="4578927" cy="2971801"/>
          </a:xfrm>
          <a:custGeom>
            <a:avLst/>
            <a:gdLst>
              <a:gd name="connsiteX0" fmla="*/ 0 w 4578927"/>
              <a:gd name="connsiteY0" fmla="*/ 0 h 2971801"/>
              <a:gd name="connsiteX1" fmla="*/ 4578927 w 4578927"/>
              <a:gd name="connsiteY1" fmla="*/ 0 h 2971801"/>
              <a:gd name="connsiteX2" fmla="*/ 4578927 w 4578927"/>
              <a:gd name="connsiteY2" fmla="*/ 2971801 h 2971801"/>
              <a:gd name="connsiteX3" fmla="*/ 0 w 4578927"/>
              <a:gd name="connsiteY3" fmla="*/ 2971801 h 297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8927" h="2971801">
                <a:moveTo>
                  <a:pt x="0" y="0"/>
                </a:moveTo>
                <a:lnTo>
                  <a:pt x="4578927" y="0"/>
                </a:lnTo>
                <a:lnTo>
                  <a:pt x="4578927" y="2971801"/>
                </a:lnTo>
                <a:lnTo>
                  <a:pt x="0" y="29718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9060873" y="1"/>
            <a:ext cx="2847109" cy="6546273"/>
          </a:xfrm>
          <a:custGeom>
            <a:avLst/>
            <a:gdLst>
              <a:gd name="connsiteX0" fmla="*/ 0 w 2847109"/>
              <a:gd name="connsiteY0" fmla="*/ 0 h 6546273"/>
              <a:gd name="connsiteX1" fmla="*/ 2847109 w 2847109"/>
              <a:gd name="connsiteY1" fmla="*/ 0 h 6546273"/>
              <a:gd name="connsiteX2" fmla="*/ 2847109 w 2847109"/>
              <a:gd name="connsiteY2" fmla="*/ 6546273 h 6546273"/>
              <a:gd name="connsiteX3" fmla="*/ 0 w 2847109"/>
              <a:gd name="connsiteY3" fmla="*/ 6546273 h 654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109" h="6546273">
                <a:moveTo>
                  <a:pt x="0" y="0"/>
                </a:moveTo>
                <a:lnTo>
                  <a:pt x="2847109" y="0"/>
                </a:lnTo>
                <a:lnTo>
                  <a:pt x="2847109" y="6546273"/>
                </a:lnTo>
                <a:lnTo>
                  <a:pt x="0" y="6546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4925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382254" y="1491916"/>
            <a:ext cx="2229853" cy="4740442"/>
          </a:xfrm>
          <a:custGeom>
            <a:avLst/>
            <a:gdLst>
              <a:gd name="connsiteX0" fmla="*/ 0 w 2229853"/>
              <a:gd name="connsiteY0" fmla="*/ 0 h 4740442"/>
              <a:gd name="connsiteX1" fmla="*/ 2229853 w 2229853"/>
              <a:gd name="connsiteY1" fmla="*/ 0 h 4740442"/>
              <a:gd name="connsiteX2" fmla="*/ 2229853 w 2229853"/>
              <a:gd name="connsiteY2" fmla="*/ 4740442 h 4740442"/>
              <a:gd name="connsiteX3" fmla="*/ 0 w 2229853"/>
              <a:gd name="connsiteY3" fmla="*/ 4740442 h 474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853" h="4740442">
                <a:moveTo>
                  <a:pt x="0" y="0"/>
                </a:moveTo>
                <a:lnTo>
                  <a:pt x="2229853" y="0"/>
                </a:lnTo>
                <a:lnTo>
                  <a:pt x="2229853" y="4740442"/>
                </a:lnTo>
                <a:lnTo>
                  <a:pt x="0" y="47404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2229853" cy="5390147"/>
          </a:xfrm>
          <a:custGeom>
            <a:avLst/>
            <a:gdLst>
              <a:gd name="connsiteX0" fmla="*/ 0 w 2229853"/>
              <a:gd name="connsiteY0" fmla="*/ 0 h 5390147"/>
              <a:gd name="connsiteX1" fmla="*/ 2229853 w 2229853"/>
              <a:gd name="connsiteY1" fmla="*/ 0 h 5390147"/>
              <a:gd name="connsiteX2" fmla="*/ 2229853 w 2229853"/>
              <a:gd name="connsiteY2" fmla="*/ 5390147 h 5390147"/>
              <a:gd name="connsiteX3" fmla="*/ 0 w 2229853"/>
              <a:gd name="connsiteY3" fmla="*/ 5390147 h 539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853" h="5390147">
                <a:moveTo>
                  <a:pt x="0" y="0"/>
                </a:moveTo>
                <a:lnTo>
                  <a:pt x="2229853" y="0"/>
                </a:lnTo>
                <a:lnTo>
                  <a:pt x="2229853" y="5390147"/>
                </a:lnTo>
                <a:lnTo>
                  <a:pt x="0" y="53901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764507" y="4636168"/>
            <a:ext cx="2229853" cy="2221831"/>
          </a:xfrm>
          <a:custGeom>
            <a:avLst/>
            <a:gdLst>
              <a:gd name="connsiteX0" fmla="*/ 0 w 2229853"/>
              <a:gd name="connsiteY0" fmla="*/ 0 h 2221831"/>
              <a:gd name="connsiteX1" fmla="*/ 2229853 w 2229853"/>
              <a:gd name="connsiteY1" fmla="*/ 0 h 2221831"/>
              <a:gd name="connsiteX2" fmla="*/ 2229853 w 2229853"/>
              <a:gd name="connsiteY2" fmla="*/ 2221831 h 2221831"/>
              <a:gd name="connsiteX3" fmla="*/ 0 w 2229853"/>
              <a:gd name="connsiteY3" fmla="*/ 2221831 h 222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853" h="2221831">
                <a:moveTo>
                  <a:pt x="0" y="0"/>
                </a:moveTo>
                <a:lnTo>
                  <a:pt x="2229853" y="0"/>
                </a:lnTo>
                <a:lnTo>
                  <a:pt x="2229853" y="2221831"/>
                </a:lnTo>
                <a:lnTo>
                  <a:pt x="0" y="22218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146760" y="3737811"/>
            <a:ext cx="4403557" cy="2277979"/>
          </a:xfrm>
          <a:custGeom>
            <a:avLst/>
            <a:gdLst>
              <a:gd name="connsiteX0" fmla="*/ 0 w 4403557"/>
              <a:gd name="connsiteY0" fmla="*/ 0 h 2277979"/>
              <a:gd name="connsiteX1" fmla="*/ 4403557 w 4403557"/>
              <a:gd name="connsiteY1" fmla="*/ 0 h 2277979"/>
              <a:gd name="connsiteX2" fmla="*/ 4403557 w 4403557"/>
              <a:gd name="connsiteY2" fmla="*/ 2277979 h 2277979"/>
              <a:gd name="connsiteX3" fmla="*/ 0 w 4403557"/>
              <a:gd name="connsiteY3" fmla="*/ 2277979 h 227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3557" h="2277979">
                <a:moveTo>
                  <a:pt x="0" y="0"/>
                </a:moveTo>
                <a:lnTo>
                  <a:pt x="4403557" y="0"/>
                </a:lnTo>
                <a:lnTo>
                  <a:pt x="4403557" y="2277979"/>
                </a:lnTo>
                <a:lnTo>
                  <a:pt x="0" y="22779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6936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93558" y="2406316"/>
            <a:ext cx="5550568" cy="3497179"/>
          </a:xfrm>
          <a:custGeom>
            <a:avLst/>
            <a:gdLst>
              <a:gd name="connsiteX0" fmla="*/ 0 w 5550568"/>
              <a:gd name="connsiteY0" fmla="*/ 0 h 3497179"/>
              <a:gd name="connsiteX1" fmla="*/ 5550568 w 5550568"/>
              <a:gd name="connsiteY1" fmla="*/ 0 h 3497179"/>
              <a:gd name="connsiteX2" fmla="*/ 5550568 w 5550568"/>
              <a:gd name="connsiteY2" fmla="*/ 3497179 h 3497179"/>
              <a:gd name="connsiteX3" fmla="*/ 0 w 5550568"/>
              <a:gd name="connsiteY3" fmla="*/ 3497179 h 349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0568" h="3497179">
                <a:moveTo>
                  <a:pt x="0" y="0"/>
                </a:moveTo>
                <a:lnTo>
                  <a:pt x="5550568" y="0"/>
                </a:lnTo>
                <a:lnTo>
                  <a:pt x="5550568" y="3497179"/>
                </a:lnTo>
                <a:lnTo>
                  <a:pt x="0" y="34971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12299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31832" y="0"/>
            <a:ext cx="2253916" cy="6256421"/>
          </a:xfrm>
          <a:custGeom>
            <a:avLst/>
            <a:gdLst>
              <a:gd name="connsiteX0" fmla="*/ 0 w 2253916"/>
              <a:gd name="connsiteY0" fmla="*/ 0 h 6256421"/>
              <a:gd name="connsiteX1" fmla="*/ 2253916 w 2253916"/>
              <a:gd name="connsiteY1" fmla="*/ 0 h 6256421"/>
              <a:gd name="connsiteX2" fmla="*/ 2253916 w 2253916"/>
              <a:gd name="connsiteY2" fmla="*/ 6256421 h 6256421"/>
              <a:gd name="connsiteX3" fmla="*/ 0 w 2253916"/>
              <a:gd name="connsiteY3" fmla="*/ 6256421 h 625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3916" h="6256421">
                <a:moveTo>
                  <a:pt x="0" y="0"/>
                </a:moveTo>
                <a:lnTo>
                  <a:pt x="2253916" y="0"/>
                </a:lnTo>
                <a:lnTo>
                  <a:pt x="2253916" y="6256421"/>
                </a:lnTo>
                <a:lnTo>
                  <a:pt x="0" y="62564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470232" y="0"/>
            <a:ext cx="3384884" cy="6256421"/>
          </a:xfrm>
          <a:custGeom>
            <a:avLst/>
            <a:gdLst>
              <a:gd name="connsiteX0" fmla="*/ 0 w 3384884"/>
              <a:gd name="connsiteY0" fmla="*/ 0 h 6256421"/>
              <a:gd name="connsiteX1" fmla="*/ 3384884 w 3384884"/>
              <a:gd name="connsiteY1" fmla="*/ 0 h 6256421"/>
              <a:gd name="connsiteX2" fmla="*/ 3384884 w 3384884"/>
              <a:gd name="connsiteY2" fmla="*/ 6256421 h 6256421"/>
              <a:gd name="connsiteX3" fmla="*/ 0 w 3384884"/>
              <a:gd name="connsiteY3" fmla="*/ 6256421 h 625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884" h="6256421">
                <a:moveTo>
                  <a:pt x="0" y="0"/>
                </a:moveTo>
                <a:lnTo>
                  <a:pt x="3384884" y="0"/>
                </a:lnTo>
                <a:lnTo>
                  <a:pt x="3384884" y="6256421"/>
                </a:lnTo>
                <a:lnTo>
                  <a:pt x="0" y="62564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6652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828800"/>
            <a:ext cx="5999747" cy="5029200"/>
          </a:xfrm>
          <a:custGeom>
            <a:avLst/>
            <a:gdLst>
              <a:gd name="connsiteX0" fmla="*/ 0 w 5999747"/>
              <a:gd name="connsiteY0" fmla="*/ 0 h 5631506"/>
              <a:gd name="connsiteX1" fmla="*/ 5999747 w 5999747"/>
              <a:gd name="connsiteY1" fmla="*/ 0 h 5631506"/>
              <a:gd name="connsiteX2" fmla="*/ 5999747 w 5999747"/>
              <a:gd name="connsiteY2" fmla="*/ 5631506 h 5631506"/>
              <a:gd name="connsiteX3" fmla="*/ 0 w 5999747"/>
              <a:gd name="connsiteY3" fmla="*/ 5631506 h 563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9747" h="5631506">
                <a:moveTo>
                  <a:pt x="0" y="0"/>
                </a:moveTo>
                <a:lnTo>
                  <a:pt x="5999747" y="0"/>
                </a:lnTo>
                <a:lnTo>
                  <a:pt x="5999747" y="5631506"/>
                </a:lnTo>
                <a:lnTo>
                  <a:pt x="0" y="563150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192254" y="0"/>
            <a:ext cx="5999747" cy="5021179"/>
          </a:xfrm>
          <a:custGeom>
            <a:avLst/>
            <a:gdLst>
              <a:gd name="connsiteX0" fmla="*/ 0 w 5999747"/>
              <a:gd name="connsiteY0" fmla="*/ 0 h 5631506"/>
              <a:gd name="connsiteX1" fmla="*/ 5999747 w 5999747"/>
              <a:gd name="connsiteY1" fmla="*/ 0 h 5631506"/>
              <a:gd name="connsiteX2" fmla="*/ 5999747 w 5999747"/>
              <a:gd name="connsiteY2" fmla="*/ 5631506 h 5631506"/>
              <a:gd name="connsiteX3" fmla="*/ 0 w 5999747"/>
              <a:gd name="connsiteY3" fmla="*/ 5631506 h 563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9747" h="5631506">
                <a:moveTo>
                  <a:pt x="0" y="0"/>
                </a:moveTo>
                <a:lnTo>
                  <a:pt x="5999747" y="0"/>
                </a:lnTo>
                <a:lnTo>
                  <a:pt x="5999747" y="5631506"/>
                </a:lnTo>
                <a:lnTo>
                  <a:pt x="0" y="563150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" y="1"/>
            <a:ext cx="5999747" cy="1700463"/>
          </a:xfrm>
          <a:custGeom>
            <a:avLst/>
            <a:gdLst>
              <a:gd name="connsiteX0" fmla="*/ 0 w 5999747"/>
              <a:gd name="connsiteY0" fmla="*/ 0 h 1700463"/>
              <a:gd name="connsiteX1" fmla="*/ 5999747 w 5999747"/>
              <a:gd name="connsiteY1" fmla="*/ 0 h 1700463"/>
              <a:gd name="connsiteX2" fmla="*/ 5999747 w 5999747"/>
              <a:gd name="connsiteY2" fmla="*/ 1700463 h 1700463"/>
              <a:gd name="connsiteX3" fmla="*/ 0 w 5999747"/>
              <a:gd name="connsiteY3" fmla="*/ 1700463 h 170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9747" h="1700463">
                <a:moveTo>
                  <a:pt x="0" y="0"/>
                </a:moveTo>
                <a:lnTo>
                  <a:pt x="5999747" y="0"/>
                </a:lnTo>
                <a:lnTo>
                  <a:pt x="5999747" y="1700463"/>
                </a:lnTo>
                <a:lnTo>
                  <a:pt x="0" y="17004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192255" y="5157538"/>
            <a:ext cx="5999747" cy="1700463"/>
          </a:xfrm>
          <a:custGeom>
            <a:avLst/>
            <a:gdLst>
              <a:gd name="connsiteX0" fmla="*/ 0 w 5999747"/>
              <a:gd name="connsiteY0" fmla="*/ 0 h 1700463"/>
              <a:gd name="connsiteX1" fmla="*/ 5999747 w 5999747"/>
              <a:gd name="connsiteY1" fmla="*/ 0 h 1700463"/>
              <a:gd name="connsiteX2" fmla="*/ 5999747 w 5999747"/>
              <a:gd name="connsiteY2" fmla="*/ 1700463 h 1700463"/>
              <a:gd name="connsiteX3" fmla="*/ 0 w 5999747"/>
              <a:gd name="connsiteY3" fmla="*/ 1700463 h 170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9747" h="1700463">
                <a:moveTo>
                  <a:pt x="0" y="0"/>
                </a:moveTo>
                <a:lnTo>
                  <a:pt x="5999747" y="0"/>
                </a:lnTo>
                <a:lnTo>
                  <a:pt x="5999747" y="1700463"/>
                </a:lnTo>
                <a:lnTo>
                  <a:pt x="0" y="17004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90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A4C6AF-9AA2-453F-B056-887EB4963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45EE946-10A1-4BE4-8896-D278C0155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45AE14-CD1F-49EC-A559-DB73F097E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E0F-B4C9-4F74-9BA8-841F56457468}" type="datetimeFigureOut">
              <a:rPr lang="pl-PL" smtClean="0"/>
              <a:t>07.06.2019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6509A8-8DFB-410A-B99E-405CD1851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1F6AF1-DEC7-4764-BDD4-B3E003A8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1286-8C0A-4EC2-9D8D-34C104853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2776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57600" cy="3429000"/>
          </a:xfrm>
          <a:custGeom>
            <a:avLst/>
            <a:gdLst>
              <a:gd name="connsiteX0" fmla="*/ 0 w 3657600"/>
              <a:gd name="connsiteY0" fmla="*/ 0 h 3429000"/>
              <a:gd name="connsiteX1" fmla="*/ 3657600 w 3657600"/>
              <a:gd name="connsiteY1" fmla="*/ 0 h 3429000"/>
              <a:gd name="connsiteX2" fmla="*/ 3657600 w 3657600"/>
              <a:gd name="connsiteY2" fmla="*/ 3429000 h 3429000"/>
              <a:gd name="connsiteX3" fmla="*/ 0 w 36576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3429000">
                <a:moveTo>
                  <a:pt x="0" y="0"/>
                </a:moveTo>
                <a:lnTo>
                  <a:pt x="3657600" y="0"/>
                </a:lnTo>
                <a:lnTo>
                  <a:pt x="36576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657600" y="0"/>
            <a:ext cx="8534400" cy="3429000"/>
          </a:xfrm>
          <a:custGeom>
            <a:avLst/>
            <a:gdLst>
              <a:gd name="connsiteX0" fmla="*/ 0 w 8534400"/>
              <a:gd name="connsiteY0" fmla="*/ 0 h 3429000"/>
              <a:gd name="connsiteX1" fmla="*/ 8534400 w 8534400"/>
              <a:gd name="connsiteY1" fmla="*/ 0 h 3429000"/>
              <a:gd name="connsiteX2" fmla="*/ 8534400 w 8534400"/>
              <a:gd name="connsiteY2" fmla="*/ 3429000 h 3429000"/>
              <a:gd name="connsiteX3" fmla="*/ 0 w 85344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34400" h="3429000">
                <a:moveTo>
                  <a:pt x="0" y="0"/>
                </a:moveTo>
                <a:lnTo>
                  <a:pt x="8534400" y="0"/>
                </a:lnTo>
                <a:lnTo>
                  <a:pt x="85344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534400" y="3429000"/>
            <a:ext cx="3657600" cy="3429000"/>
          </a:xfrm>
          <a:custGeom>
            <a:avLst/>
            <a:gdLst>
              <a:gd name="connsiteX0" fmla="*/ 0 w 3657600"/>
              <a:gd name="connsiteY0" fmla="*/ 0 h 3429000"/>
              <a:gd name="connsiteX1" fmla="*/ 3657600 w 3657600"/>
              <a:gd name="connsiteY1" fmla="*/ 0 h 3429000"/>
              <a:gd name="connsiteX2" fmla="*/ 3657600 w 3657600"/>
              <a:gd name="connsiteY2" fmla="*/ 3429000 h 3429000"/>
              <a:gd name="connsiteX3" fmla="*/ 0 w 36576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3429000">
                <a:moveTo>
                  <a:pt x="0" y="0"/>
                </a:moveTo>
                <a:lnTo>
                  <a:pt x="3657600" y="0"/>
                </a:lnTo>
                <a:lnTo>
                  <a:pt x="36576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8534400" cy="3429000"/>
          </a:xfrm>
          <a:custGeom>
            <a:avLst/>
            <a:gdLst>
              <a:gd name="connsiteX0" fmla="*/ 0 w 8534400"/>
              <a:gd name="connsiteY0" fmla="*/ 0 h 3429000"/>
              <a:gd name="connsiteX1" fmla="*/ 8534400 w 8534400"/>
              <a:gd name="connsiteY1" fmla="*/ 0 h 3429000"/>
              <a:gd name="connsiteX2" fmla="*/ 8534400 w 8534400"/>
              <a:gd name="connsiteY2" fmla="*/ 3429000 h 3429000"/>
              <a:gd name="connsiteX3" fmla="*/ 0 w 85344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34400" h="3429000">
                <a:moveTo>
                  <a:pt x="0" y="0"/>
                </a:moveTo>
                <a:lnTo>
                  <a:pt x="8534400" y="0"/>
                </a:lnTo>
                <a:lnTo>
                  <a:pt x="85344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02996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5499" y="2766354"/>
            <a:ext cx="2033833" cy="1842868"/>
          </a:xfrm>
          <a:custGeom>
            <a:avLst/>
            <a:gdLst>
              <a:gd name="connsiteX0" fmla="*/ 0 w 2033833"/>
              <a:gd name="connsiteY0" fmla="*/ 0 h 1842868"/>
              <a:gd name="connsiteX1" fmla="*/ 2033833 w 2033833"/>
              <a:gd name="connsiteY1" fmla="*/ 0 h 1842868"/>
              <a:gd name="connsiteX2" fmla="*/ 2033833 w 2033833"/>
              <a:gd name="connsiteY2" fmla="*/ 1842868 h 1842868"/>
              <a:gd name="connsiteX3" fmla="*/ 0 w 2033833"/>
              <a:gd name="connsiteY3" fmla="*/ 1842868 h 184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833" h="1842868">
                <a:moveTo>
                  <a:pt x="0" y="0"/>
                </a:moveTo>
                <a:lnTo>
                  <a:pt x="2033833" y="0"/>
                </a:lnTo>
                <a:lnTo>
                  <a:pt x="2033833" y="1842868"/>
                </a:lnTo>
                <a:lnTo>
                  <a:pt x="0" y="1842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1" y="4603556"/>
            <a:ext cx="2048619" cy="1842868"/>
          </a:xfrm>
          <a:custGeom>
            <a:avLst/>
            <a:gdLst>
              <a:gd name="connsiteX0" fmla="*/ 0 w 2033833"/>
              <a:gd name="connsiteY0" fmla="*/ 0 h 1844236"/>
              <a:gd name="connsiteX1" fmla="*/ 2033833 w 2033833"/>
              <a:gd name="connsiteY1" fmla="*/ 0 h 1844236"/>
              <a:gd name="connsiteX2" fmla="*/ 2033833 w 2033833"/>
              <a:gd name="connsiteY2" fmla="*/ 1844236 h 1844236"/>
              <a:gd name="connsiteX3" fmla="*/ 0 w 2033833"/>
              <a:gd name="connsiteY3" fmla="*/ 1844236 h 184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833" h="1844236">
                <a:moveTo>
                  <a:pt x="0" y="0"/>
                </a:moveTo>
                <a:lnTo>
                  <a:pt x="2033833" y="0"/>
                </a:lnTo>
                <a:lnTo>
                  <a:pt x="2033833" y="1844236"/>
                </a:lnTo>
                <a:lnTo>
                  <a:pt x="0" y="18442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2054118" y="4603556"/>
            <a:ext cx="2010136" cy="1842868"/>
          </a:xfrm>
          <a:custGeom>
            <a:avLst/>
            <a:gdLst>
              <a:gd name="connsiteX0" fmla="*/ 0 w 2033833"/>
              <a:gd name="connsiteY0" fmla="*/ 0 h 1842868"/>
              <a:gd name="connsiteX1" fmla="*/ 2033833 w 2033833"/>
              <a:gd name="connsiteY1" fmla="*/ 0 h 1842868"/>
              <a:gd name="connsiteX2" fmla="*/ 2033833 w 2033833"/>
              <a:gd name="connsiteY2" fmla="*/ 1842868 h 1842868"/>
              <a:gd name="connsiteX3" fmla="*/ 0 w 2033833"/>
              <a:gd name="connsiteY3" fmla="*/ 1842868 h 184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833" h="1842868">
                <a:moveTo>
                  <a:pt x="0" y="0"/>
                </a:moveTo>
                <a:lnTo>
                  <a:pt x="2033833" y="0"/>
                </a:lnTo>
                <a:lnTo>
                  <a:pt x="2033833" y="1842868"/>
                </a:lnTo>
                <a:lnTo>
                  <a:pt x="0" y="1842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4064254" y="2760688"/>
            <a:ext cx="2033833" cy="1842868"/>
          </a:xfrm>
          <a:custGeom>
            <a:avLst/>
            <a:gdLst>
              <a:gd name="connsiteX0" fmla="*/ 0 w 2033833"/>
              <a:gd name="connsiteY0" fmla="*/ 0 h 1842868"/>
              <a:gd name="connsiteX1" fmla="*/ 2033833 w 2033833"/>
              <a:gd name="connsiteY1" fmla="*/ 0 h 1842868"/>
              <a:gd name="connsiteX2" fmla="*/ 2033833 w 2033833"/>
              <a:gd name="connsiteY2" fmla="*/ 1842868 h 1842868"/>
              <a:gd name="connsiteX3" fmla="*/ 0 w 2033833"/>
              <a:gd name="connsiteY3" fmla="*/ 1842868 h 184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833" h="1842868">
                <a:moveTo>
                  <a:pt x="0" y="0"/>
                </a:moveTo>
                <a:lnTo>
                  <a:pt x="2033833" y="0"/>
                </a:lnTo>
                <a:lnTo>
                  <a:pt x="2033833" y="1842868"/>
                </a:lnTo>
                <a:lnTo>
                  <a:pt x="0" y="1842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108701" y="4603556"/>
            <a:ext cx="2033833" cy="1842868"/>
          </a:xfrm>
          <a:custGeom>
            <a:avLst/>
            <a:gdLst>
              <a:gd name="connsiteX0" fmla="*/ 0 w 2033833"/>
              <a:gd name="connsiteY0" fmla="*/ 0 h 1842868"/>
              <a:gd name="connsiteX1" fmla="*/ 2033833 w 2033833"/>
              <a:gd name="connsiteY1" fmla="*/ 0 h 1842868"/>
              <a:gd name="connsiteX2" fmla="*/ 2033833 w 2033833"/>
              <a:gd name="connsiteY2" fmla="*/ 1842868 h 1842868"/>
              <a:gd name="connsiteX3" fmla="*/ 0 w 2033833"/>
              <a:gd name="connsiteY3" fmla="*/ 1842868 h 184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833" h="1842868">
                <a:moveTo>
                  <a:pt x="0" y="0"/>
                </a:moveTo>
                <a:lnTo>
                  <a:pt x="2033833" y="0"/>
                </a:lnTo>
                <a:lnTo>
                  <a:pt x="2033833" y="1842868"/>
                </a:lnTo>
                <a:lnTo>
                  <a:pt x="0" y="1842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8142157" y="2766354"/>
            <a:ext cx="2009188" cy="1842868"/>
          </a:xfrm>
          <a:custGeom>
            <a:avLst/>
            <a:gdLst>
              <a:gd name="connsiteX0" fmla="*/ 0 w 2033833"/>
              <a:gd name="connsiteY0" fmla="*/ 0 h 1842868"/>
              <a:gd name="connsiteX1" fmla="*/ 2033833 w 2033833"/>
              <a:gd name="connsiteY1" fmla="*/ 0 h 1842868"/>
              <a:gd name="connsiteX2" fmla="*/ 2033833 w 2033833"/>
              <a:gd name="connsiteY2" fmla="*/ 1842868 h 1842868"/>
              <a:gd name="connsiteX3" fmla="*/ 0 w 2033833"/>
              <a:gd name="connsiteY3" fmla="*/ 1842868 h 184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833" h="1842868">
                <a:moveTo>
                  <a:pt x="0" y="0"/>
                </a:moveTo>
                <a:lnTo>
                  <a:pt x="2033833" y="0"/>
                </a:lnTo>
                <a:lnTo>
                  <a:pt x="2033833" y="1842868"/>
                </a:lnTo>
                <a:lnTo>
                  <a:pt x="0" y="1842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10154756" y="2766354"/>
            <a:ext cx="2033833" cy="1842868"/>
          </a:xfrm>
          <a:custGeom>
            <a:avLst/>
            <a:gdLst>
              <a:gd name="connsiteX0" fmla="*/ 0 w 2033833"/>
              <a:gd name="connsiteY0" fmla="*/ 0 h 1842868"/>
              <a:gd name="connsiteX1" fmla="*/ 2033833 w 2033833"/>
              <a:gd name="connsiteY1" fmla="*/ 0 h 1842868"/>
              <a:gd name="connsiteX2" fmla="*/ 2033833 w 2033833"/>
              <a:gd name="connsiteY2" fmla="*/ 1842868 h 1842868"/>
              <a:gd name="connsiteX3" fmla="*/ 0 w 2033833"/>
              <a:gd name="connsiteY3" fmla="*/ 1842868 h 184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833" h="1842868">
                <a:moveTo>
                  <a:pt x="0" y="0"/>
                </a:moveTo>
                <a:lnTo>
                  <a:pt x="2033833" y="0"/>
                </a:lnTo>
                <a:lnTo>
                  <a:pt x="2033833" y="1842868"/>
                </a:lnTo>
                <a:lnTo>
                  <a:pt x="0" y="1842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10158168" y="4609222"/>
            <a:ext cx="2033833" cy="1842868"/>
          </a:xfrm>
          <a:custGeom>
            <a:avLst/>
            <a:gdLst>
              <a:gd name="connsiteX0" fmla="*/ 0 w 2033833"/>
              <a:gd name="connsiteY0" fmla="*/ 0 h 1842868"/>
              <a:gd name="connsiteX1" fmla="*/ 2033833 w 2033833"/>
              <a:gd name="connsiteY1" fmla="*/ 0 h 1842868"/>
              <a:gd name="connsiteX2" fmla="*/ 2033833 w 2033833"/>
              <a:gd name="connsiteY2" fmla="*/ 1842868 h 1842868"/>
              <a:gd name="connsiteX3" fmla="*/ 0 w 2033833"/>
              <a:gd name="connsiteY3" fmla="*/ 1842868 h 184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833" h="1842868">
                <a:moveTo>
                  <a:pt x="0" y="0"/>
                </a:moveTo>
                <a:lnTo>
                  <a:pt x="2033833" y="0"/>
                </a:lnTo>
                <a:lnTo>
                  <a:pt x="2033833" y="1842868"/>
                </a:lnTo>
                <a:lnTo>
                  <a:pt x="0" y="1842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00304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367954" y="826477"/>
            <a:ext cx="4044462" cy="5205046"/>
          </a:xfrm>
          <a:custGeom>
            <a:avLst/>
            <a:gdLst>
              <a:gd name="connsiteX0" fmla="*/ 0 w 4044462"/>
              <a:gd name="connsiteY0" fmla="*/ 0 h 5205046"/>
              <a:gd name="connsiteX1" fmla="*/ 4044462 w 4044462"/>
              <a:gd name="connsiteY1" fmla="*/ 0 h 5205046"/>
              <a:gd name="connsiteX2" fmla="*/ 4044462 w 4044462"/>
              <a:gd name="connsiteY2" fmla="*/ 5205046 h 5205046"/>
              <a:gd name="connsiteX3" fmla="*/ 0 w 4044462"/>
              <a:gd name="connsiteY3" fmla="*/ 5205046 h 520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462" h="5205046">
                <a:moveTo>
                  <a:pt x="0" y="0"/>
                </a:moveTo>
                <a:lnTo>
                  <a:pt x="4044462" y="0"/>
                </a:lnTo>
                <a:lnTo>
                  <a:pt x="4044462" y="5205046"/>
                </a:lnTo>
                <a:lnTo>
                  <a:pt x="0" y="52050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12779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38554" y="2110154"/>
            <a:ext cx="5099539" cy="3622429"/>
          </a:xfrm>
          <a:custGeom>
            <a:avLst/>
            <a:gdLst>
              <a:gd name="connsiteX0" fmla="*/ 0 w 5099539"/>
              <a:gd name="connsiteY0" fmla="*/ 0 h 3622429"/>
              <a:gd name="connsiteX1" fmla="*/ 5099539 w 5099539"/>
              <a:gd name="connsiteY1" fmla="*/ 0 h 3622429"/>
              <a:gd name="connsiteX2" fmla="*/ 5099539 w 5099539"/>
              <a:gd name="connsiteY2" fmla="*/ 3622429 h 3622429"/>
              <a:gd name="connsiteX3" fmla="*/ 0 w 5099539"/>
              <a:gd name="connsiteY3" fmla="*/ 3622429 h 362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9539" h="3622429">
                <a:moveTo>
                  <a:pt x="0" y="0"/>
                </a:moveTo>
                <a:lnTo>
                  <a:pt x="5099539" y="0"/>
                </a:lnTo>
                <a:lnTo>
                  <a:pt x="5099539" y="3622429"/>
                </a:lnTo>
                <a:lnTo>
                  <a:pt x="0" y="36224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07915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34108" y="3112479"/>
            <a:ext cx="2879481" cy="3006967"/>
          </a:xfrm>
          <a:custGeom>
            <a:avLst/>
            <a:gdLst>
              <a:gd name="connsiteX0" fmla="*/ 0 w 2879481"/>
              <a:gd name="connsiteY0" fmla="*/ 0 h 3006967"/>
              <a:gd name="connsiteX1" fmla="*/ 2879481 w 2879481"/>
              <a:gd name="connsiteY1" fmla="*/ 0 h 3006967"/>
              <a:gd name="connsiteX2" fmla="*/ 2879481 w 2879481"/>
              <a:gd name="connsiteY2" fmla="*/ 3006967 h 3006967"/>
              <a:gd name="connsiteX3" fmla="*/ 0 w 2879481"/>
              <a:gd name="connsiteY3" fmla="*/ 3006967 h 300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9481" h="3006967">
                <a:moveTo>
                  <a:pt x="0" y="0"/>
                </a:moveTo>
                <a:lnTo>
                  <a:pt x="2879481" y="0"/>
                </a:lnTo>
                <a:lnTo>
                  <a:pt x="2879481" y="3006967"/>
                </a:lnTo>
                <a:lnTo>
                  <a:pt x="0" y="30069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13589" y="3112479"/>
            <a:ext cx="2879481" cy="3006967"/>
          </a:xfrm>
          <a:custGeom>
            <a:avLst/>
            <a:gdLst>
              <a:gd name="connsiteX0" fmla="*/ 0 w 2879481"/>
              <a:gd name="connsiteY0" fmla="*/ 0 h 3006967"/>
              <a:gd name="connsiteX1" fmla="*/ 2879481 w 2879481"/>
              <a:gd name="connsiteY1" fmla="*/ 0 h 3006967"/>
              <a:gd name="connsiteX2" fmla="*/ 2879481 w 2879481"/>
              <a:gd name="connsiteY2" fmla="*/ 3006967 h 3006967"/>
              <a:gd name="connsiteX3" fmla="*/ 0 w 2879481"/>
              <a:gd name="connsiteY3" fmla="*/ 3006967 h 300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9481" h="3006967">
                <a:moveTo>
                  <a:pt x="0" y="0"/>
                </a:moveTo>
                <a:lnTo>
                  <a:pt x="2879481" y="0"/>
                </a:lnTo>
                <a:lnTo>
                  <a:pt x="2879481" y="3006967"/>
                </a:lnTo>
                <a:lnTo>
                  <a:pt x="0" y="30069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093070" y="1930792"/>
            <a:ext cx="2879481" cy="3006967"/>
          </a:xfrm>
          <a:custGeom>
            <a:avLst/>
            <a:gdLst>
              <a:gd name="connsiteX0" fmla="*/ 0 w 2879481"/>
              <a:gd name="connsiteY0" fmla="*/ 0 h 3006967"/>
              <a:gd name="connsiteX1" fmla="*/ 2879481 w 2879481"/>
              <a:gd name="connsiteY1" fmla="*/ 0 h 3006967"/>
              <a:gd name="connsiteX2" fmla="*/ 2879481 w 2879481"/>
              <a:gd name="connsiteY2" fmla="*/ 3006967 h 3006967"/>
              <a:gd name="connsiteX3" fmla="*/ 0 w 2879481"/>
              <a:gd name="connsiteY3" fmla="*/ 3006967 h 300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9481" h="3006967">
                <a:moveTo>
                  <a:pt x="0" y="0"/>
                </a:moveTo>
                <a:lnTo>
                  <a:pt x="2879481" y="0"/>
                </a:lnTo>
                <a:lnTo>
                  <a:pt x="2879481" y="3006967"/>
                </a:lnTo>
                <a:lnTo>
                  <a:pt x="0" y="30069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972550" y="1930791"/>
            <a:ext cx="2879481" cy="3006967"/>
          </a:xfrm>
          <a:custGeom>
            <a:avLst/>
            <a:gdLst>
              <a:gd name="connsiteX0" fmla="*/ 0 w 2879481"/>
              <a:gd name="connsiteY0" fmla="*/ 0 h 3006967"/>
              <a:gd name="connsiteX1" fmla="*/ 2879481 w 2879481"/>
              <a:gd name="connsiteY1" fmla="*/ 0 h 3006967"/>
              <a:gd name="connsiteX2" fmla="*/ 2879481 w 2879481"/>
              <a:gd name="connsiteY2" fmla="*/ 3006967 h 3006967"/>
              <a:gd name="connsiteX3" fmla="*/ 0 w 2879481"/>
              <a:gd name="connsiteY3" fmla="*/ 3006967 h 300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9481" h="3006967">
                <a:moveTo>
                  <a:pt x="0" y="0"/>
                </a:moveTo>
                <a:lnTo>
                  <a:pt x="2879481" y="0"/>
                </a:lnTo>
                <a:lnTo>
                  <a:pt x="2879481" y="3006967"/>
                </a:lnTo>
                <a:lnTo>
                  <a:pt x="0" y="30069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85283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367954" y="0"/>
            <a:ext cx="4185138" cy="6858000"/>
          </a:xfrm>
          <a:custGeom>
            <a:avLst/>
            <a:gdLst>
              <a:gd name="connsiteX0" fmla="*/ 0 w 4185138"/>
              <a:gd name="connsiteY0" fmla="*/ 0 h 6858000"/>
              <a:gd name="connsiteX1" fmla="*/ 4185138 w 4185138"/>
              <a:gd name="connsiteY1" fmla="*/ 0 h 6858000"/>
              <a:gd name="connsiteX2" fmla="*/ 4185138 w 4185138"/>
              <a:gd name="connsiteY2" fmla="*/ 6858000 h 6858000"/>
              <a:gd name="connsiteX3" fmla="*/ 0 w 41851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5138" h="6858000">
                <a:moveTo>
                  <a:pt x="0" y="0"/>
                </a:moveTo>
                <a:lnTo>
                  <a:pt x="4185138" y="0"/>
                </a:lnTo>
                <a:lnTo>
                  <a:pt x="418513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33820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35969" cy="6858000"/>
          </a:xfrm>
          <a:custGeom>
            <a:avLst/>
            <a:gdLst>
              <a:gd name="connsiteX0" fmla="*/ 0 w 6435969"/>
              <a:gd name="connsiteY0" fmla="*/ 0 h 6858000"/>
              <a:gd name="connsiteX1" fmla="*/ 6435969 w 6435969"/>
              <a:gd name="connsiteY1" fmla="*/ 0 h 6858000"/>
              <a:gd name="connsiteX2" fmla="*/ 6435969 w 6435969"/>
              <a:gd name="connsiteY2" fmla="*/ 6858000 h 6858000"/>
              <a:gd name="connsiteX3" fmla="*/ 0 w 64359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5969" h="6858000">
                <a:moveTo>
                  <a:pt x="0" y="0"/>
                </a:moveTo>
                <a:lnTo>
                  <a:pt x="6435969" y="0"/>
                </a:lnTo>
                <a:lnTo>
                  <a:pt x="643596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114451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31056" y="2992908"/>
            <a:ext cx="5275384" cy="3200400"/>
          </a:xfrm>
          <a:custGeom>
            <a:avLst/>
            <a:gdLst>
              <a:gd name="connsiteX0" fmla="*/ 0 w 5275384"/>
              <a:gd name="connsiteY0" fmla="*/ 0 h 3200400"/>
              <a:gd name="connsiteX1" fmla="*/ 5275384 w 5275384"/>
              <a:gd name="connsiteY1" fmla="*/ 0 h 3200400"/>
              <a:gd name="connsiteX2" fmla="*/ 5275384 w 5275384"/>
              <a:gd name="connsiteY2" fmla="*/ 3200400 h 3200400"/>
              <a:gd name="connsiteX3" fmla="*/ 0 w 5275384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5384" h="3200400">
                <a:moveTo>
                  <a:pt x="0" y="0"/>
                </a:moveTo>
                <a:lnTo>
                  <a:pt x="5275384" y="0"/>
                </a:lnTo>
                <a:lnTo>
                  <a:pt x="5275384" y="3200400"/>
                </a:lnTo>
                <a:lnTo>
                  <a:pt x="0" y="3200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394193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4912" y="2543025"/>
            <a:ext cx="1976413" cy="2254059"/>
          </a:xfrm>
          <a:custGeom>
            <a:avLst/>
            <a:gdLst>
              <a:gd name="connsiteX0" fmla="*/ 0 w 1976413"/>
              <a:gd name="connsiteY0" fmla="*/ 0 h 2254059"/>
              <a:gd name="connsiteX1" fmla="*/ 1976413 w 1976413"/>
              <a:gd name="connsiteY1" fmla="*/ 0 h 2254059"/>
              <a:gd name="connsiteX2" fmla="*/ 1976413 w 1976413"/>
              <a:gd name="connsiteY2" fmla="*/ 2254059 h 2254059"/>
              <a:gd name="connsiteX3" fmla="*/ 0 w 1976413"/>
              <a:gd name="connsiteY3" fmla="*/ 2254059 h 225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6413" h="2254059">
                <a:moveTo>
                  <a:pt x="0" y="0"/>
                </a:moveTo>
                <a:lnTo>
                  <a:pt x="1976413" y="0"/>
                </a:lnTo>
                <a:lnTo>
                  <a:pt x="1976413" y="2254059"/>
                </a:lnTo>
                <a:lnTo>
                  <a:pt x="0" y="22540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718874" y="2543024"/>
            <a:ext cx="3223559" cy="2254058"/>
          </a:xfrm>
          <a:custGeom>
            <a:avLst/>
            <a:gdLst>
              <a:gd name="connsiteX0" fmla="*/ 0 w 3223559"/>
              <a:gd name="connsiteY0" fmla="*/ 0 h 2254058"/>
              <a:gd name="connsiteX1" fmla="*/ 3223559 w 3223559"/>
              <a:gd name="connsiteY1" fmla="*/ 0 h 2254058"/>
              <a:gd name="connsiteX2" fmla="*/ 3223559 w 3223559"/>
              <a:gd name="connsiteY2" fmla="*/ 2254058 h 2254058"/>
              <a:gd name="connsiteX3" fmla="*/ 0 w 3223559"/>
              <a:gd name="connsiteY3" fmla="*/ 2254058 h 225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3559" h="2254058">
                <a:moveTo>
                  <a:pt x="0" y="0"/>
                </a:moveTo>
                <a:lnTo>
                  <a:pt x="3223559" y="0"/>
                </a:lnTo>
                <a:lnTo>
                  <a:pt x="3223559" y="2254058"/>
                </a:lnTo>
                <a:lnTo>
                  <a:pt x="0" y="22540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035844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03834" cy="2173458"/>
          </a:xfrm>
          <a:custGeom>
            <a:avLst/>
            <a:gdLst>
              <a:gd name="connsiteX0" fmla="*/ 0 w 1403834"/>
              <a:gd name="connsiteY0" fmla="*/ 0 h 2173458"/>
              <a:gd name="connsiteX1" fmla="*/ 1403834 w 1403834"/>
              <a:gd name="connsiteY1" fmla="*/ 0 h 2173458"/>
              <a:gd name="connsiteX2" fmla="*/ 1403834 w 1403834"/>
              <a:gd name="connsiteY2" fmla="*/ 2173458 h 2173458"/>
              <a:gd name="connsiteX3" fmla="*/ 0 w 1403834"/>
              <a:gd name="connsiteY3" fmla="*/ 2173458 h 217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3834" h="2173458">
                <a:moveTo>
                  <a:pt x="0" y="0"/>
                </a:moveTo>
                <a:lnTo>
                  <a:pt x="1403834" y="0"/>
                </a:lnTo>
                <a:lnTo>
                  <a:pt x="1403834" y="2173458"/>
                </a:lnTo>
                <a:lnTo>
                  <a:pt x="0" y="21734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1508841" y="0"/>
            <a:ext cx="1600119" cy="3186331"/>
          </a:xfrm>
          <a:custGeom>
            <a:avLst/>
            <a:gdLst>
              <a:gd name="connsiteX0" fmla="*/ 0 w 1600119"/>
              <a:gd name="connsiteY0" fmla="*/ 0 h 3186331"/>
              <a:gd name="connsiteX1" fmla="*/ 1600119 w 1600119"/>
              <a:gd name="connsiteY1" fmla="*/ 0 h 3186331"/>
              <a:gd name="connsiteX2" fmla="*/ 1600119 w 1600119"/>
              <a:gd name="connsiteY2" fmla="*/ 3186331 h 3186331"/>
              <a:gd name="connsiteX3" fmla="*/ 0 w 1600119"/>
              <a:gd name="connsiteY3" fmla="*/ 3186331 h 318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119" h="3186331">
                <a:moveTo>
                  <a:pt x="0" y="0"/>
                </a:moveTo>
                <a:lnTo>
                  <a:pt x="1600119" y="0"/>
                </a:lnTo>
                <a:lnTo>
                  <a:pt x="1600119" y="3186331"/>
                </a:lnTo>
                <a:lnTo>
                  <a:pt x="0" y="31863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3213967" y="5982"/>
            <a:ext cx="1006925" cy="2561370"/>
          </a:xfrm>
          <a:custGeom>
            <a:avLst/>
            <a:gdLst>
              <a:gd name="connsiteX0" fmla="*/ 0 w 1006925"/>
              <a:gd name="connsiteY0" fmla="*/ 0 h 2561370"/>
              <a:gd name="connsiteX1" fmla="*/ 1006925 w 1006925"/>
              <a:gd name="connsiteY1" fmla="*/ 0 h 2561370"/>
              <a:gd name="connsiteX2" fmla="*/ 1006925 w 1006925"/>
              <a:gd name="connsiteY2" fmla="*/ 2561370 h 2561370"/>
              <a:gd name="connsiteX3" fmla="*/ 0 w 1006925"/>
              <a:gd name="connsiteY3" fmla="*/ 2561370 h 256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6925" h="2561370">
                <a:moveTo>
                  <a:pt x="0" y="0"/>
                </a:moveTo>
                <a:lnTo>
                  <a:pt x="1006925" y="0"/>
                </a:lnTo>
                <a:lnTo>
                  <a:pt x="1006925" y="2561370"/>
                </a:lnTo>
                <a:lnTo>
                  <a:pt x="0" y="256137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1" y="2307102"/>
            <a:ext cx="1403834" cy="1688123"/>
          </a:xfrm>
          <a:custGeom>
            <a:avLst/>
            <a:gdLst>
              <a:gd name="connsiteX0" fmla="*/ 0 w 1755277"/>
              <a:gd name="connsiteY0" fmla="*/ 0 h 1315327"/>
              <a:gd name="connsiteX1" fmla="*/ 1755277 w 1755277"/>
              <a:gd name="connsiteY1" fmla="*/ 0 h 1315327"/>
              <a:gd name="connsiteX2" fmla="*/ 1755277 w 1755277"/>
              <a:gd name="connsiteY2" fmla="*/ 1315327 h 1315327"/>
              <a:gd name="connsiteX3" fmla="*/ 0 w 1755277"/>
              <a:gd name="connsiteY3" fmla="*/ 1315327 h 131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277" h="1315327">
                <a:moveTo>
                  <a:pt x="0" y="0"/>
                </a:moveTo>
                <a:lnTo>
                  <a:pt x="1755277" y="0"/>
                </a:lnTo>
                <a:lnTo>
                  <a:pt x="1755277" y="1315327"/>
                </a:lnTo>
                <a:lnTo>
                  <a:pt x="0" y="131532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1162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37F1B9-6B27-4310-A389-ED05F71C7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671EC4-0695-46B5-AD5E-7EB0AD4AC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316E012-E3C8-4721-A175-4C06077F4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A51F4E-226F-4419-8EF5-26D600364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E0F-B4C9-4F74-9BA8-841F56457468}" type="datetimeFigureOut">
              <a:rPr lang="pl-PL" smtClean="0"/>
              <a:t>07.06.2019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484E77-D72F-4D73-916D-D8EF9A64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EA65053-BB42-46D6-8F26-168FC991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1286-8C0A-4EC2-9D8D-34C104853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40678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65759" y="3770142"/>
            <a:ext cx="4009293" cy="2722099"/>
          </a:xfrm>
          <a:custGeom>
            <a:avLst/>
            <a:gdLst>
              <a:gd name="connsiteX0" fmla="*/ 0 w 4489939"/>
              <a:gd name="connsiteY0" fmla="*/ 0 h 2989385"/>
              <a:gd name="connsiteX1" fmla="*/ 4489939 w 4489939"/>
              <a:gd name="connsiteY1" fmla="*/ 0 h 2989385"/>
              <a:gd name="connsiteX2" fmla="*/ 4489939 w 4489939"/>
              <a:gd name="connsiteY2" fmla="*/ 2989385 h 2989385"/>
              <a:gd name="connsiteX3" fmla="*/ 0 w 4489939"/>
              <a:gd name="connsiteY3" fmla="*/ 2989385 h 298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939" h="2989385">
                <a:moveTo>
                  <a:pt x="0" y="0"/>
                </a:moveTo>
                <a:lnTo>
                  <a:pt x="4489939" y="0"/>
                </a:lnTo>
                <a:lnTo>
                  <a:pt x="4489939" y="2989385"/>
                </a:lnTo>
                <a:lnTo>
                  <a:pt x="0" y="29893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826919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168726" y="4726887"/>
            <a:ext cx="1927274" cy="1695157"/>
          </a:xfrm>
          <a:custGeom>
            <a:avLst/>
            <a:gdLst>
              <a:gd name="connsiteX0" fmla="*/ 0 w 1927274"/>
              <a:gd name="connsiteY0" fmla="*/ 0 h 1695157"/>
              <a:gd name="connsiteX1" fmla="*/ 1927274 w 1927274"/>
              <a:gd name="connsiteY1" fmla="*/ 0 h 1695157"/>
              <a:gd name="connsiteX2" fmla="*/ 1927274 w 1927274"/>
              <a:gd name="connsiteY2" fmla="*/ 1695157 h 1695157"/>
              <a:gd name="connsiteX3" fmla="*/ 0 w 1927274"/>
              <a:gd name="connsiteY3" fmla="*/ 1695157 h 169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7274" h="1695157">
                <a:moveTo>
                  <a:pt x="0" y="0"/>
                </a:moveTo>
                <a:lnTo>
                  <a:pt x="1927274" y="0"/>
                </a:lnTo>
                <a:lnTo>
                  <a:pt x="1927274" y="1695157"/>
                </a:lnTo>
                <a:lnTo>
                  <a:pt x="0" y="16951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4726886"/>
            <a:ext cx="1927274" cy="1695157"/>
          </a:xfrm>
          <a:custGeom>
            <a:avLst/>
            <a:gdLst>
              <a:gd name="connsiteX0" fmla="*/ 0 w 1927274"/>
              <a:gd name="connsiteY0" fmla="*/ 0 h 1695157"/>
              <a:gd name="connsiteX1" fmla="*/ 1927274 w 1927274"/>
              <a:gd name="connsiteY1" fmla="*/ 0 h 1695157"/>
              <a:gd name="connsiteX2" fmla="*/ 1927274 w 1927274"/>
              <a:gd name="connsiteY2" fmla="*/ 1695157 h 1695157"/>
              <a:gd name="connsiteX3" fmla="*/ 0 w 1927274"/>
              <a:gd name="connsiteY3" fmla="*/ 1695157 h 169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7274" h="1695157">
                <a:moveTo>
                  <a:pt x="0" y="0"/>
                </a:moveTo>
                <a:lnTo>
                  <a:pt x="1927274" y="0"/>
                </a:lnTo>
                <a:lnTo>
                  <a:pt x="1927274" y="1695157"/>
                </a:lnTo>
                <a:lnTo>
                  <a:pt x="0" y="16951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1696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05798" y="5373857"/>
            <a:ext cx="2704871" cy="1484142"/>
          </a:xfrm>
          <a:custGeom>
            <a:avLst/>
            <a:gdLst>
              <a:gd name="connsiteX0" fmla="*/ 0 w 2704871"/>
              <a:gd name="connsiteY0" fmla="*/ 0 h 1484142"/>
              <a:gd name="connsiteX1" fmla="*/ 2704871 w 2704871"/>
              <a:gd name="connsiteY1" fmla="*/ 0 h 1484142"/>
              <a:gd name="connsiteX2" fmla="*/ 2704871 w 2704871"/>
              <a:gd name="connsiteY2" fmla="*/ 1484142 h 1484142"/>
              <a:gd name="connsiteX3" fmla="*/ 0 w 2704871"/>
              <a:gd name="connsiteY3" fmla="*/ 1484142 h 148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4871" h="1484142">
                <a:moveTo>
                  <a:pt x="0" y="0"/>
                </a:moveTo>
                <a:lnTo>
                  <a:pt x="2704871" y="0"/>
                </a:lnTo>
                <a:lnTo>
                  <a:pt x="2704871" y="1484142"/>
                </a:lnTo>
                <a:lnTo>
                  <a:pt x="0" y="14841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0171754" y="2720604"/>
            <a:ext cx="2020245" cy="4137397"/>
          </a:xfrm>
          <a:custGeom>
            <a:avLst/>
            <a:gdLst>
              <a:gd name="connsiteX0" fmla="*/ 0 w 2020245"/>
              <a:gd name="connsiteY0" fmla="*/ 0 h 4137397"/>
              <a:gd name="connsiteX1" fmla="*/ 2020245 w 2020245"/>
              <a:gd name="connsiteY1" fmla="*/ 0 h 4137397"/>
              <a:gd name="connsiteX2" fmla="*/ 2020245 w 2020245"/>
              <a:gd name="connsiteY2" fmla="*/ 4137397 h 4137397"/>
              <a:gd name="connsiteX3" fmla="*/ 0 w 2020245"/>
              <a:gd name="connsiteY3" fmla="*/ 4137397 h 41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0245" h="4137397">
                <a:moveTo>
                  <a:pt x="0" y="0"/>
                </a:moveTo>
                <a:lnTo>
                  <a:pt x="2020245" y="0"/>
                </a:lnTo>
                <a:lnTo>
                  <a:pt x="2020245" y="4137397"/>
                </a:lnTo>
                <a:lnTo>
                  <a:pt x="0" y="41373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031089" y="4445391"/>
            <a:ext cx="2020245" cy="2412608"/>
          </a:xfrm>
          <a:custGeom>
            <a:avLst/>
            <a:gdLst>
              <a:gd name="connsiteX0" fmla="*/ 0 w 2020245"/>
              <a:gd name="connsiteY0" fmla="*/ 0 h 2412608"/>
              <a:gd name="connsiteX1" fmla="*/ 2020245 w 2020245"/>
              <a:gd name="connsiteY1" fmla="*/ 0 h 2412608"/>
              <a:gd name="connsiteX2" fmla="*/ 2020245 w 2020245"/>
              <a:gd name="connsiteY2" fmla="*/ 2412608 h 2412608"/>
              <a:gd name="connsiteX3" fmla="*/ 0 w 2020245"/>
              <a:gd name="connsiteY3" fmla="*/ 2412608 h 241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0245" h="2412608">
                <a:moveTo>
                  <a:pt x="0" y="0"/>
                </a:moveTo>
                <a:lnTo>
                  <a:pt x="2020245" y="0"/>
                </a:lnTo>
                <a:lnTo>
                  <a:pt x="2020245" y="2412608"/>
                </a:lnTo>
                <a:lnTo>
                  <a:pt x="0" y="24126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934849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22031" y="2338754"/>
            <a:ext cx="4572000" cy="4132382"/>
          </a:xfrm>
          <a:custGeom>
            <a:avLst/>
            <a:gdLst>
              <a:gd name="connsiteX0" fmla="*/ 0 w 4572000"/>
              <a:gd name="connsiteY0" fmla="*/ 0 h 4132382"/>
              <a:gd name="connsiteX1" fmla="*/ 4572000 w 4572000"/>
              <a:gd name="connsiteY1" fmla="*/ 0 h 4132382"/>
              <a:gd name="connsiteX2" fmla="*/ 4572000 w 4572000"/>
              <a:gd name="connsiteY2" fmla="*/ 4132382 h 4132382"/>
              <a:gd name="connsiteX3" fmla="*/ 0 w 4572000"/>
              <a:gd name="connsiteY3" fmla="*/ 4132382 h 413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4132382">
                <a:moveTo>
                  <a:pt x="0" y="0"/>
                </a:moveTo>
                <a:lnTo>
                  <a:pt x="4572000" y="0"/>
                </a:lnTo>
                <a:lnTo>
                  <a:pt x="4572000" y="4132382"/>
                </a:lnTo>
                <a:lnTo>
                  <a:pt x="0" y="41323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099535" y="2338755"/>
            <a:ext cx="3323492" cy="2584939"/>
          </a:xfrm>
          <a:custGeom>
            <a:avLst/>
            <a:gdLst>
              <a:gd name="connsiteX0" fmla="*/ 0 w 3323492"/>
              <a:gd name="connsiteY0" fmla="*/ 0 h 2584939"/>
              <a:gd name="connsiteX1" fmla="*/ 3323492 w 3323492"/>
              <a:gd name="connsiteY1" fmla="*/ 0 h 2584939"/>
              <a:gd name="connsiteX2" fmla="*/ 3323492 w 3323492"/>
              <a:gd name="connsiteY2" fmla="*/ 2584939 h 2584939"/>
              <a:gd name="connsiteX3" fmla="*/ 0 w 3323492"/>
              <a:gd name="connsiteY3" fmla="*/ 2584939 h 258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3492" h="2584939">
                <a:moveTo>
                  <a:pt x="0" y="0"/>
                </a:moveTo>
                <a:lnTo>
                  <a:pt x="3323492" y="0"/>
                </a:lnTo>
                <a:lnTo>
                  <a:pt x="3323492" y="2584939"/>
                </a:lnTo>
                <a:lnTo>
                  <a:pt x="0" y="25849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8423028" y="3886198"/>
            <a:ext cx="3323492" cy="2584939"/>
          </a:xfrm>
          <a:custGeom>
            <a:avLst/>
            <a:gdLst>
              <a:gd name="connsiteX0" fmla="*/ 0 w 3323492"/>
              <a:gd name="connsiteY0" fmla="*/ 0 h 2584939"/>
              <a:gd name="connsiteX1" fmla="*/ 3323492 w 3323492"/>
              <a:gd name="connsiteY1" fmla="*/ 0 h 2584939"/>
              <a:gd name="connsiteX2" fmla="*/ 3323492 w 3323492"/>
              <a:gd name="connsiteY2" fmla="*/ 2584939 h 2584939"/>
              <a:gd name="connsiteX3" fmla="*/ 0 w 3323492"/>
              <a:gd name="connsiteY3" fmla="*/ 2584939 h 258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3492" h="2584939">
                <a:moveTo>
                  <a:pt x="0" y="0"/>
                </a:moveTo>
                <a:lnTo>
                  <a:pt x="3323492" y="0"/>
                </a:lnTo>
                <a:lnTo>
                  <a:pt x="3323492" y="2584939"/>
                </a:lnTo>
                <a:lnTo>
                  <a:pt x="0" y="25849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95310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25084" y="225084"/>
            <a:ext cx="2381589" cy="4415110"/>
          </a:xfrm>
          <a:custGeom>
            <a:avLst/>
            <a:gdLst>
              <a:gd name="connsiteX0" fmla="*/ 0 w 2381589"/>
              <a:gd name="connsiteY0" fmla="*/ 0 h 4415110"/>
              <a:gd name="connsiteX1" fmla="*/ 2381589 w 2381589"/>
              <a:gd name="connsiteY1" fmla="*/ 0 h 4415110"/>
              <a:gd name="connsiteX2" fmla="*/ 2381589 w 2381589"/>
              <a:gd name="connsiteY2" fmla="*/ 4415110 h 4415110"/>
              <a:gd name="connsiteX3" fmla="*/ 0 w 2381589"/>
              <a:gd name="connsiteY3" fmla="*/ 4415110 h 441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589" h="4415110">
                <a:moveTo>
                  <a:pt x="0" y="0"/>
                </a:moveTo>
                <a:lnTo>
                  <a:pt x="2381589" y="0"/>
                </a:lnTo>
                <a:lnTo>
                  <a:pt x="2381589" y="4415110"/>
                </a:lnTo>
                <a:lnTo>
                  <a:pt x="0" y="44151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225084" y="4744695"/>
            <a:ext cx="2381589" cy="1848337"/>
          </a:xfrm>
          <a:custGeom>
            <a:avLst/>
            <a:gdLst>
              <a:gd name="connsiteX0" fmla="*/ 0 w 2381589"/>
              <a:gd name="connsiteY0" fmla="*/ 0 h 1848337"/>
              <a:gd name="connsiteX1" fmla="*/ 2381589 w 2381589"/>
              <a:gd name="connsiteY1" fmla="*/ 0 h 1848337"/>
              <a:gd name="connsiteX2" fmla="*/ 2381589 w 2381589"/>
              <a:gd name="connsiteY2" fmla="*/ 1848337 h 1848337"/>
              <a:gd name="connsiteX3" fmla="*/ 0 w 2381589"/>
              <a:gd name="connsiteY3" fmla="*/ 1848337 h 184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589" h="1848337">
                <a:moveTo>
                  <a:pt x="0" y="0"/>
                </a:moveTo>
                <a:lnTo>
                  <a:pt x="2381589" y="0"/>
                </a:lnTo>
                <a:lnTo>
                  <a:pt x="2381589" y="1848337"/>
                </a:lnTo>
                <a:lnTo>
                  <a:pt x="0" y="18483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2698110" y="225084"/>
            <a:ext cx="2506936" cy="6367948"/>
          </a:xfrm>
          <a:custGeom>
            <a:avLst/>
            <a:gdLst>
              <a:gd name="connsiteX0" fmla="*/ 0 w 2506936"/>
              <a:gd name="connsiteY0" fmla="*/ 0 h 6367948"/>
              <a:gd name="connsiteX1" fmla="*/ 2506936 w 2506936"/>
              <a:gd name="connsiteY1" fmla="*/ 0 h 6367948"/>
              <a:gd name="connsiteX2" fmla="*/ 2506936 w 2506936"/>
              <a:gd name="connsiteY2" fmla="*/ 6367948 h 6367948"/>
              <a:gd name="connsiteX3" fmla="*/ 0 w 2506936"/>
              <a:gd name="connsiteY3" fmla="*/ 6367948 h 63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6936" h="6367948">
                <a:moveTo>
                  <a:pt x="0" y="0"/>
                </a:moveTo>
                <a:lnTo>
                  <a:pt x="2506936" y="0"/>
                </a:lnTo>
                <a:lnTo>
                  <a:pt x="2506936" y="6367948"/>
                </a:lnTo>
                <a:lnTo>
                  <a:pt x="0" y="63679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15635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814731" y="225085"/>
            <a:ext cx="2582140" cy="6386730"/>
          </a:xfrm>
          <a:custGeom>
            <a:avLst/>
            <a:gdLst>
              <a:gd name="connsiteX0" fmla="*/ 0 w 2582140"/>
              <a:gd name="connsiteY0" fmla="*/ 0 h 6386730"/>
              <a:gd name="connsiteX1" fmla="*/ 2582140 w 2582140"/>
              <a:gd name="connsiteY1" fmla="*/ 0 h 6386730"/>
              <a:gd name="connsiteX2" fmla="*/ 2582140 w 2582140"/>
              <a:gd name="connsiteY2" fmla="*/ 6386730 h 6386730"/>
              <a:gd name="connsiteX3" fmla="*/ 0 w 2582140"/>
              <a:gd name="connsiteY3" fmla="*/ 6386730 h 638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2140" h="6386730">
                <a:moveTo>
                  <a:pt x="0" y="0"/>
                </a:moveTo>
                <a:lnTo>
                  <a:pt x="2582140" y="0"/>
                </a:lnTo>
                <a:lnTo>
                  <a:pt x="2582140" y="6386730"/>
                </a:lnTo>
                <a:lnTo>
                  <a:pt x="0" y="63867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9504504" y="225082"/>
            <a:ext cx="2453033" cy="1912746"/>
          </a:xfrm>
          <a:custGeom>
            <a:avLst/>
            <a:gdLst>
              <a:gd name="connsiteX0" fmla="*/ 0 w 2453033"/>
              <a:gd name="connsiteY0" fmla="*/ 0 h 1912746"/>
              <a:gd name="connsiteX1" fmla="*/ 2453033 w 2453033"/>
              <a:gd name="connsiteY1" fmla="*/ 0 h 1912746"/>
              <a:gd name="connsiteX2" fmla="*/ 2453033 w 2453033"/>
              <a:gd name="connsiteY2" fmla="*/ 1912746 h 1912746"/>
              <a:gd name="connsiteX3" fmla="*/ 0 w 2453033"/>
              <a:gd name="connsiteY3" fmla="*/ 1912746 h 191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3033" h="1912746">
                <a:moveTo>
                  <a:pt x="0" y="0"/>
                </a:moveTo>
                <a:lnTo>
                  <a:pt x="2453033" y="0"/>
                </a:lnTo>
                <a:lnTo>
                  <a:pt x="2453033" y="1912746"/>
                </a:lnTo>
                <a:lnTo>
                  <a:pt x="0" y="19127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9504506" y="2242638"/>
            <a:ext cx="2453033" cy="4369177"/>
          </a:xfrm>
          <a:custGeom>
            <a:avLst/>
            <a:gdLst>
              <a:gd name="connsiteX0" fmla="*/ 0 w 2453033"/>
              <a:gd name="connsiteY0" fmla="*/ 0 h 4369177"/>
              <a:gd name="connsiteX1" fmla="*/ 2453033 w 2453033"/>
              <a:gd name="connsiteY1" fmla="*/ 0 h 4369177"/>
              <a:gd name="connsiteX2" fmla="*/ 2453033 w 2453033"/>
              <a:gd name="connsiteY2" fmla="*/ 4369177 h 4369177"/>
              <a:gd name="connsiteX3" fmla="*/ 0 w 2453033"/>
              <a:gd name="connsiteY3" fmla="*/ 4369177 h 436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3033" h="4369177">
                <a:moveTo>
                  <a:pt x="0" y="0"/>
                </a:moveTo>
                <a:lnTo>
                  <a:pt x="2453033" y="0"/>
                </a:lnTo>
                <a:lnTo>
                  <a:pt x="2453033" y="4369177"/>
                </a:lnTo>
                <a:lnTo>
                  <a:pt x="0" y="43691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317538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546252"/>
            <a:ext cx="5852160" cy="3587262"/>
          </a:xfrm>
          <a:custGeom>
            <a:avLst/>
            <a:gdLst>
              <a:gd name="connsiteX0" fmla="*/ 0 w 5852160"/>
              <a:gd name="connsiteY0" fmla="*/ 0 h 3587262"/>
              <a:gd name="connsiteX1" fmla="*/ 5852160 w 5852160"/>
              <a:gd name="connsiteY1" fmla="*/ 0 h 3587262"/>
              <a:gd name="connsiteX2" fmla="*/ 5852160 w 5852160"/>
              <a:gd name="connsiteY2" fmla="*/ 3587262 h 3587262"/>
              <a:gd name="connsiteX3" fmla="*/ 0 w 5852160"/>
              <a:gd name="connsiteY3" fmla="*/ 3587262 h 358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2160" h="3587262">
                <a:moveTo>
                  <a:pt x="0" y="0"/>
                </a:moveTo>
                <a:lnTo>
                  <a:pt x="5852160" y="0"/>
                </a:lnTo>
                <a:lnTo>
                  <a:pt x="5852160" y="3587262"/>
                </a:lnTo>
                <a:lnTo>
                  <a:pt x="0" y="35872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716529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8">
            <a:extLst>
              <a:ext uri="{FF2B5EF4-FFF2-40B4-BE49-F238E27FC236}">
                <a16:creationId xmlns="" xmlns:a16="http://schemas.microsoft.com/office/drawing/2014/main" id="{5FD47E20-B071-4F2D-865B-CCD3F177C5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81141" y="1457324"/>
            <a:ext cx="2246312" cy="3940175"/>
          </a:xfrm>
          <a:custGeom>
            <a:avLst/>
            <a:gdLst>
              <a:gd name="connsiteX0" fmla="*/ 0 w 3958710"/>
              <a:gd name="connsiteY0" fmla="*/ 0 h 2254884"/>
              <a:gd name="connsiteX1" fmla="*/ 3958710 w 3958710"/>
              <a:gd name="connsiteY1" fmla="*/ 0 h 2254884"/>
              <a:gd name="connsiteX2" fmla="*/ 3958710 w 3958710"/>
              <a:gd name="connsiteY2" fmla="*/ 2254884 h 2254884"/>
              <a:gd name="connsiteX3" fmla="*/ 0 w 3958710"/>
              <a:gd name="connsiteY3" fmla="*/ 2254884 h 225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8710" h="2254884">
                <a:moveTo>
                  <a:pt x="0" y="0"/>
                </a:moveTo>
                <a:lnTo>
                  <a:pt x="3958710" y="0"/>
                </a:lnTo>
                <a:lnTo>
                  <a:pt x="3958710" y="2254884"/>
                </a:lnTo>
                <a:lnTo>
                  <a:pt x="0" y="22548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6629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377DCE-1985-4F4A-A76E-8D7DAFAA1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4F5C69F-AD48-4A61-AFBC-BC3A72494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861C6F5-C197-48C8-A820-51A17DEE9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0B18EC1-B937-447F-A464-A7266E531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4C3466B-BA2F-4548-85A5-B996CF44A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5C0D101-0AB9-4ECC-A797-A5D57451A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E0F-B4C9-4F74-9BA8-841F56457468}" type="datetimeFigureOut">
              <a:rPr lang="pl-PL" smtClean="0"/>
              <a:t>07.06.2019</a:t>
            </a:fld>
            <a:endParaRPr lang="pl-PL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31B8FDB-A06D-4637-A974-11A6FFB0D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43B9D50-4006-4C98-83C1-816B7FE7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1286-8C0A-4EC2-9D8D-34C104853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307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7EBF56-53B1-4F6C-BE8A-A7BA86D84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0624FCE-B3AF-4987-8424-8951E208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E0F-B4C9-4F74-9BA8-841F56457468}" type="datetimeFigureOut">
              <a:rPr lang="pl-PL" smtClean="0"/>
              <a:t>07.06.2019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C7AC342-4190-48C8-A43B-59C301D82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177A304-423F-4720-8CE0-A33487E6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1286-8C0A-4EC2-9D8D-34C104853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6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62DEFB3-AA2B-4E36-9F37-79DEB2073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E0F-B4C9-4F74-9BA8-841F56457468}" type="datetimeFigureOut">
              <a:rPr lang="pl-PL" smtClean="0"/>
              <a:t>07.06.2019</a:t>
            </a:fld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B4F0892-454A-49F3-92CA-63F4C849F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8F03BA-B4F7-46D9-A446-3A3A5AED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1286-8C0A-4EC2-9D8D-34C104853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39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53EA6F-6809-4B65-80A0-75129DB5F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D31670-3891-43EA-A5AE-903572085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5B4B66B-2971-4D5E-81B4-09AA00B78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0A095AD-E227-4A10-BFF0-7C93277D5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E0F-B4C9-4F74-9BA8-841F56457468}" type="datetimeFigureOut">
              <a:rPr lang="pl-PL" smtClean="0"/>
              <a:t>07.06.2019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422534-DC89-41E5-9EDD-B50BA934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8B005E4-A642-4407-B30B-3C775063A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1286-8C0A-4EC2-9D8D-34C104853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288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DD32C6-8560-4D0E-ADD7-C4F543731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C7358D-271A-400A-9FC1-8188C8DCE8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5EA2CE4-C4A8-4482-847C-817A4FBE7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62F600-46EB-4C17-8B01-35E2D61F0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E0F-B4C9-4F74-9BA8-841F56457468}" type="datetimeFigureOut">
              <a:rPr lang="pl-PL" smtClean="0"/>
              <a:t>07.06.2019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003D52-2A92-46B8-BFB5-286827730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1D349AA-4B6D-40A0-8EF5-51BD37DB0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1286-8C0A-4EC2-9D8D-34C104853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372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76C9DD6-CB53-4414-9C80-842EB1C3D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2D8A64F-C291-4859-9B10-7FC4FF887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3ABC6C-12B6-47A8-A2D9-E439E59A33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46E0F-B4C9-4F74-9BA8-841F56457468}" type="datetimeFigureOut">
              <a:rPr lang="pl-PL" smtClean="0"/>
              <a:t>07.06.2019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2B0C81-8557-4065-81E0-16E0BF48E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F00AA2-443E-42DD-A113-48AD81EC5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31286-8C0A-4EC2-9D8D-34C104853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277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  <p:sldLayoutId id="2147484315" r:id="rId12"/>
    <p:sldLayoutId id="2147484316" r:id="rId13"/>
    <p:sldLayoutId id="2147484318" r:id="rId14"/>
    <p:sldLayoutId id="2147484320" r:id="rId15"/>
    <p:sldLayoutId id="2147484262" r:id="rId16"/>
    <p:sldLayoutId id="2147484263" r:id="rId17"/>
    <p:sldLayoutId id="2147484266" r:id="rId18"/>
    <p:sldLayoutId id="2147484267" r:id="rId19"/>
    <p:sldLayoutId id="2147484268" r:id="rId20"/>
    <p:sldLayoutId id="2147484271" r:id="rId21"/>
    <p:sldLayoutId id="2147484272" r:id="rId22"/>
    <p:sldLayoutId id="2147484273" r:id="rId23"/>
    <p:sldLayoutId id="2147484274" r:id="rId24"/>
    <p:sldLayoutId id="2147484276" r:id="rId25"/>
    <p:sldLayoutId id="2147484277" r:id="rId26"/>
    <p:sldLayoutId id="2147484278" r:id="rId27"/>
    <p:sldLayoutId id="2147484279" r:id="rId28"/>
    <p:sldLayoutId id="2147484280" r:id="rId29"/>
    <p:sldLayoutId id="2147484281" r:id="rId30"/>
    <p:sldLayoutId id="2147484283" r:id="rId31"/>
    <p:sldLayoutId id="2147484286" r:id="rId32"/>
    <p:sldLayoutId id="2147484287" r:id="rId33"/>
    <p:sldLayoutId id="2147484288" r:id="rId34"/>
    <p:sldLayoutId id="2147484289" r:id="rId35"/>
    <p:sldLayoutId id="2147484290" r:id="rId36"/>
    <p:sldLayoutId id="2147484291" r:id="rId37"/>
    <p:sldLayoutId id="2147484292" r:id="rId38"/>
    <p:sldLayoutId id="2147484293" r:id="rId39"/>
    <p:sldLayoutId id="2147484294" r:id="rId40"/>
    <p:sldLayoutId id="2147484295" r:id="rId41"/>
    <p:sldLayoutId id="2147484296" r:id="rId42"/>
    <p:sldLayoutId id="2147484297" r:id="rId43"/>
    <p:sldLayoutId id="2147484298" r:id="rId44"/>
    <p:sldLayoutId id="2147484299" r:id="rId45"/>
    <p:sldLayoutId id="2147484300" r:id="rId46"/>
    <p:sldLayoutId id="2147484301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8"/>
            <a:ext cx="12192000" cy="6871902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="" xmlns:a16="http://schemas.microsoft.com/office/drawing/2014/main" id="{93F10798-6F2E-494C-B1FF-4C8DD57A2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479"/>
            <a:ext cx="12192000" cy="1754326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3600" b="1" dirty="0"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Raport o stanie</a:t>
            </a:r>
            <a:br>
              <a:rPr lang="pl-PL" altLang="pl-PL" sz="3600" b="1" dirty="0"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</a:br>
            <a:r>
              <a:rPr lang="pl-PL" altLang="pl-PL" sz="3600" b="1" dirty="0" smtClean="0"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GMINY KONSTANCIN-JEZIORNA</a:t>
            </a:r>
            <a:endParaRPr lang="en-US" altLang="pl-PL" sz="3600" b="1" dirty="0">
              <a:latin typeface="Arial" panose="020B0604020202020204" pitchFamily="34" charset="0"/>
              <a:ea typeface="Lato Black" panose="020F0A02020204030203" pitchFamily="34" charset="-18"/>
              <a:cs typeface="Arial" panose="020B0604020202020204" pitchFamily="34" charset="0"/>
            </a:endParaRPr>
          </a:p>
          <a:p>
            <a:pPr algn="ctr" eaLnBrk="1" hangingPunct="1"/>
            <a:r>
              <a:rPr lang="pl-PL" altLang="pl-PL" sz="3600" dirty="0"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w roku 2018</a:t>
            </a:r>
            <a:endParaRPr lang="en-US" altLang="pl-PL" sz="3600" b="1" dirty="0">
              <a:latin typeface="Arial" panose="020B0604020202020204" pitchFamily="34" charset="0"/>
              <a:ea typeface="Lato Black" panose="020F0A02020204030203" pitchFamily="34" charset="-18"/>
              <a:cs typeface="Arial" panose="020B0604020202020204" pitchFamily="34" charset="0"/>
            </a:endParaRPr>
          </a:p>
        </p:txBody>
      </p:sp>
      <p:pic>
        <p:nvPicPr>
          <p:cNvPr id="9" name="Picture 2" descr="Znalezione obrazy dla zapytania konstancin jeziorna herb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40664B4D-37BF-4B17-9F61-82242DFCCF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210" y="5116311"/>
            <a:ext cx="1211580" cy="1442085"/>
          </a:xfrm>
          <a:prstGeom prst="rect">
            <a:avLst/>
          </a:prstGeom>
          <a:noFill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2" name="TextBox 35">
            <a:extLst>
              <a:ext uri="{FF2B5EF4-FFF2-40B4-BE49-F238E27FC236}">
                <a16:creationId xmlns="" xmlns:a16="http://schemas.microsoft.com/office/drawing/2014/main" id="{9A2475FB-05D1-4937-8509-CC07941D7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52" y="197628"/>
            <a:ext cx="408316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3600" b="1" dirty="0" smtClean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Pomoc społeczna</a:t>
            </a:r>
            <a:endParaRPr lang="da-DK" altLang="pl-PL" sz="2700" b="1" dirty="0">
              <a:solidFill>
                <a:srgbClr val="A88848"/>
              </a:solidFill>
              <a:latin typeface="Arial" panose="020B0604020202020204" pitchFamily="34" charset="0"/>
              <a:ea typeface="Lato Black" panose="020F0A02020204030203" pitchFamily="34" charset="-18"/>
              <a:cs typeface="Arial" panose="020B0604020202020204" pitchFamily="34" charset="0"/>
            </a:endParaRPr>
          </a:p>
          <a:p>
            <a:pPr algn="ctr" eaLnBrk="1" hangingPunct="1"/>
            <a:endParaRPr lang="da-DK" altLang="pl-PL" sz="2700" b="1" dirty="0">
              <a:solidFill>
                <a:srgbClr val="A88848"/>
              </a:solidFill>
              <a:latin typeface="Arial" panose="020B0604020202020204" pitchFamily="34" charset="0"/>
              <a:ea typeface="Lato Black" panose="020F0A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53652" y="1157451"/>
            <a:ext cx="988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Finansowe wsparcie rodzin poprzez udzielanie zasiłków</a:t>
            </a:r>
            <a:endParaRPr lang="pl-PL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64054"/>
              </p:ext>
            </p:extLst>
          </p:nvPr>
        </p:nvGraphicFramePr>
        <p:xfrm>
          <a:off x="552450" y="1794110"/>
          <a:ext cx="7381951" cy="1378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6199"/>
                <a:gridCol w="313575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Działanie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Kwota dotacji (w zł)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chemeClr val="bg1"/>
                          </a:solidFill>
                          <a:effectLst/>
                        </a:rPr>
                        <a:t>Zasiłki stałe</a:t>
                      </a:r>
                      <a:endParaRPr lang="pl-PL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662 692,00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chemeClr val="bg1"/>
                          </a:solidFill>
                          <a:effectLst/>
                        </a:rPr>
                        <a:t>Program „Pomoc państwa w zakresie dożywiania”</a:t>
                      </a:r>
                      <a:endParaRPr lang="pl-PL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180 000,00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chemeClr val="bg1"/>
                          </a:solidFill>
                          <a:effectLst/>
                        </a:rPr>
                        <a:t>Składki na ubezpieczenie zdrowotne opłacane za osoby pobierających zasiłki stałe</a:t>
                      </a:r>
                      <a:endParaRPr lang="pl-PL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58 791,00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chemeClr val="bg1"/>
                          </a:solidFill>
                          <a:effectLst/>
                        </a:rPr>
                        <a:t>Zasiłki okresowe</a:t>
                      </a:r>
                      <a:endParaRPr lang="pl-PL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9 000,00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71" y="3473141"/>
            <a:ext cx="4801161" cy="322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42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>
            <a:extLst>
              <a:ext uri="{FF2B5EF4-FFF2-40B4-BE49-F238E27FC236}">
                <a16:creationId xmlns="" xmlns:a16="http://schemas.microsoft.com/office/drawing/2014/main" id="{6065D43B-950B-42B6-842D-8DB33037E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03830"/>
            <a:ext cx="1219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7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4,2 </a:t>
            </a:r>
            <a:r>
              <a:rPr lang="pl-PL" altLang="pl-PL" sz="7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mln </a:t>
            </a:r>
            <a:r>
              <a:rPr lang="pl-PL" altLang="pl-PL" sz="7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zł</a:t>
            </a:r>
            <a:endParaRPr lang="pl-PL" altLang="pl-PL" sz="7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Lato Black" panose="020F0A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17413" name="TextBox 3">
            <a:extLst>
              <a:ext uri="{FF2B5EF4-FFF2-40B4-BE49-F238E27FC236}">
                <a16:creationId xmlns="" xmlns:a16="http://schemas.microsoft.com/office/drawing/2014/main" id="{E62E82FD-4CE2-4A19-8F11-7F9FCEA04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090" y="1172500"/>
            <a:ext cx="108530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Kwota inwestycji w drogi </a:t>
            </a:r>
            <a:r>
              <a:rPr lang="pl-PL" altLang="pl-PL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gminne oraz infrastrukturę transportową:</a:t>
            </a:r>
            <a:endParaRPr lang="en-US" altLang="pl-PL" sz="3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Lato Black" panose="020F0A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4138319E-1FE8-4DEA-B8EC-77EBF68E4863}"/>
              </a:ext>
            </a:extLst>
          </p:cNvPr>
          <p:cNvSpPr/>
          <p:nvPr/>
        </p:nvSpPr>
        <p:spPr>
          <a:xfrm>
            <a:off x="4256088" y="4471602"/>
            <a:ext cx="3675062" cy="79375"/>
          </a:xfrm>
          <a:prstGeom prst="rect">
            <a:avLst/>
          </a:prstGeom>
          <a:solidFill>
            <a:srgbClr val="A88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>
              <a:solidFill>
                <a:srgbClr val="A88848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4">
            <a:extLst>
              <a:ext uri="{FF2B5EF4-FFF2-40B4-BE49-F238E27FC236}">
                <a16:creationId xmlns="" xmlns:a16="http://schemas.microsoft.com/office/drawing/2014/main" id="{C328287A-4F0A-4EDF-9ADE-21FAC1B0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17525"/>
            <a:ext cx="50339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2700" b="1" dirty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INFRASTRUKTURA</a:t>
            </a:r>
          </a:p>
          <a:p>
            <a:pPr eaLnBrk="1" hangingPunct="1"/>
            <a:r>
              <a:rPr lang="da-DK" altLang="pl-PL" sz="2700" dirty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D</a:t>
            </a:r>
            <a:r>
              <a:rPr lang="pl-PL" altLang="pl-PL" sz="2700" dirty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ROGOWA</a:t>
            </a:r>
            <a:endParaRPr lang="en-US" altLang="pl-PL" sz="2700" dirty="0">
              <a:solidFill>
                <a:srgbClr val="A88848"/>
              </a:solidFill>
              <a:latin typeface="Arial" panose="020B0604020202020204" pitchFamily="34" charset="0"/>
              <a:ea typeface="Lato Black" panose="020F0A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5123" name="Shape 90">
            <a:extLst>
              <a:ext uri="{FF2B5EF4-FFF2-40B4-BE49-F238E27FC236}">
                <a16:creationId xmlns="" xmlns:a16="http://schemas.microsoft.com/office/drawing/2014/main" id="{C673200D-7C75-4F3B-B46F-F0072420B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743075"/>
            <a:ext cx="5449888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SzPct val="150000"/>
              <a:defRPr/>
            </a:pPr>
            <a:endParaRPr lang="pl-PL" altLang="pl-PL" dirty="0">
              <a:solidFill>
                <a:srgbClr val="3C3F49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  <a:sym typeface="Montserrat" panose="00000500000000000000" pitchFamily="2" charset="-18"/>
            </a:endParaRPr>
          </a:p>
          <a:p>
            <a:pPr algn="just">
              <a:buSzPct val="150000"/>
              <a:defRPr/>
            </a:pPr>
            <a:r>
              <a:rPr lang="pl-PL" altLang="pl-PL" dirty="0">
                <a:solidFill>
                  <a:srgbClr val="3C3F49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  <a:sym typeface="Montserrat" panose="00000500000000000000" pitchFamily="2" charset="-18"/>
              </a:rPr>
              <a:t>Efektami działań realizowanych przez </a:t>
            </a:r>
            <a:r>
              <a:rPr lang="pl-PL" altLang="pl-PL" dirty="0" smtClean="0">
                <a:solidFill>
                  <a:srgbClr val="3C3F49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  <a:sym typeface="Montserrat" panose="00000500000000000000" pitchFamily="2" charset="-18"/>
              </a:rPr>
              <a:t>Gminę w </a:t>
            </a:r>
            <a:r>
              <a:rPr lang="pl-PL" altLang="pl-PL" dirty="0">
                <a:solidFill>
                  <a:srgbClr val="3C3F49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  <a:sym typeface="Montserrat" panose="00000500000000000000" pitchFamily="2" charset="-18"/>
              </a:rPr>
              <a:t>2018 </a:t>
            </a:r>
            <a:r>
              <a:rPr lang="pl-PL" altLang="pl-PL" dirty="0" smtClean="0">
                <a:solidFill>
                  <a:srgbClr val="3C3F49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  <a:sym typeface="Montserrat" panose="00000500000000000000" pitchFamily="2" charset="-18"/>
              </a:rPr>
              <a:t>roku była przede wszystkim poprawa </a:t>
            </a:r>
            <a:r>
              <a:rPr lang="pl-PL" altLang="pl-PL" dirty="0">
                <a:solidFill>
                  <a:srgbClr val="3C3F49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  <a:sym typeface="Montserrat" panose="00000500000000000000" pitchFamily="2" charset="-18"/>
              </a:rPr>
              <a:t>jakości dróg gminnych. W głównej mierze wynikała ona </a:t>
            </a:r>
            <a:br>
              <a:rPr lang="pl-PL" altLang="pl-PL" dirty="0">
                <a:solidFill>
                  <a:srgbClr val="3C3F49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  <a:sym typeface="Montserrat" panose="00000500000000000000" pitchFamily="2" charset="-18"/>
              </a:rPr>
            </a:br>
            <a:r>
              <a:rPr lang="pl-PL" altLang="pl-PL" dirty="0">
                <a:solidFill>
                  <a:srgbClr val="3C3F49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  <a:sym typeface="Montserrat" panose="00000500000000000000" pitchFamily="2" charset="-18"/>
              </a:rPr>
              <a:t>z aktywności dotyczących zarówno przygotowania inwestycji, </a:t>
            </a:r>
            <a:r>
              <a:rPr lang="pl-PL" altLang="pl-PL" dirty="0" smtClean="0">
                <a:solidFill>
                  <a:srgbClr val="3C3F49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  <a:sym typeface="Montserrat" panose="00000500000000000000" pitchFamily="2" charset="-18"/>
              </a:rPr>
              <a:t>jak i </a:t>
            </a:r>
            <a:r>
              <a:rPr lang="pl-PL" altLang="pl-PL" dirty="0">
                <a:solidFill>
                  <a:srgbClr val="3C3F49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  <a:sym typeface="Montserrat" panose="00000500000000000000" pitchFamily="2" charset="-18"/>
              </a:rPr>
              <a:t>ich realizacji. </a:t>
            </a:r>
          </a:p>
          <a:p>
            <a:pPr>
              <a:buSzPct val="150000"/>
              <a:defRPr/>
            </a:pPr>
            <a:endParaRPr lang="pl-PL" altLang="pl-PL" dirty="0">
              <a:solidFill>
                <a:srgbClr val="3C3F49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  <a:sym typeface="Montserrat" panose="00000500000000000000" pitchFamily="2" charset="-18"/>
            </a:endParaRPr>
          </a:p>
          <a:p>
            <a:pPr algn="just">
              <a:buSzPct val="150000"/>
              <a:defRPr/>
            </a:pPr>
            <a:r>
              <a:rPr lang="pl-PL" altLang="pl-PL" dirty="0">
                <a:solidFill>
                  <a:srgbClr val="3C3F49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  <a:sym typeface="Montserrat" panose="00000500000000000000" pitchFamily="2" charset="-18"/>
              </a:rPr>
              <a:t>Najważniejsze inwestycje dotyczyły </a:t>
            </a:r>
            <a:r>
              <a:rPr lang="pl-PL" altLang="pl-PL" dirty="0" smtClean="0">
                <a:solidFill>
                  <a:srgbClr val="3C3F49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  <a:sym typeface="Montserrat" panose="00000500000000000000" pitchFamily="2" charset="-18"/>
              </a:rPr>
              <a:t>przebudowy oraz modernizacji dróg, </a:t>
            </a:r>
            <a:r>
              <a:rPr lang="pl-PL" altLang="pl-PL" dirty="0">
                <a:solidFill>
                  <a:srgbClr val="3C3F49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  <a:sym typeface="Montserrat" panose="00000500000000000000" pitchFamily="2" charset="-18"/>
              </a:rPr>
              <a:t>co finalnie powinno się </a:t>
            </a:r>
            <a:r>
              <a:rPr lang="pl-PL" altLang="pl-PL" dirty="0" smtClean="0">
                <a:solidFill>
                  <a:srgbClr val="3C3F49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  <a:sym typeface="Montserrat" panose="00000500000000000000" pitchFamily="2" charset="-18"/>
              </a:rPr>
              <a:t>przełożyć  na zwiększenie </a:t>
            </a:r>
            <a:r>
              <a:rPr lang="pl-PL" altLang="pl-PL" dirty="0">
                <a:solidFill>
                  <a:srgbClr val="3C3F49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  <a:sym typeface="Montserrat" panose="00000500000000000000" pitchFamily="2" charset="-18"/>
              </a:rPr>
              <a:t>spójności komunikacyjnej </a:t>
            </a:r>
            <a:r>
              <a:rPr lang="pl-PL" altLang="pl-PL" dirty="0" smtClean="0">
                <a:solidFill>
                  <a:srgbClr val="3C3F49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  <a:sym typeface="Montserrat" panose="00000500000000000000" pitchFamily="2" charset="-18"/>
              </a:rPr>
              <a:t>z </a:t>
            </a:r>
            <a:r>
              <a:rPr lang="pl-PL" altLang="pl-PL" dirty="0">
                <a:solidFill>
                  <a:srgbClr val="3C3F49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  <a:sym typeface="Montserrat" panose="00000500000000000000" pitchFamily="2" charset="-18"/>
              </a:rPr>
              <a:t>okolicznymi </a:t>
            </a:r>
            <a:r>
              <a:rPr lang="pl-PL" altLang="pl-PL" dirty="0" smtClean="0">
                <a:solidFill>
                  <a:srgbClr val="3C3F49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  <a:sym typeface="Montserrat" panose="00000500000000000000" pitchFamily="2" charset="-18"/>
              </a:rPr>
              <a:t>gminami i </a:t>
            </a:r>
            <a:r>
              <a:rPr lang="pl-PL" altLang="pl-PL" dirty="0">
                <a:solidFill>
                  <a:srgbClr val="3C3F49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  <a:sym typeface="Montserrat" panose="00000500000000000000" pitchFamily="2" charset="-18"/>
              </a:rPr>
              <a:t>zmniejszenie natężenia ruchu </a:t>
            </a:r>
            <a:r>
              <a:rPr lang="pl-PL" altLang="pl-PL" dirty="0" smtClean="0">
                <a:solidFill>
                  <a:srgbClr val="3C3F49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  <a:sym typeface="Montserrat" panose="00000500000000000000" pitchFamily="2" charset="-18"/>
              </a:rPr>
              <a:t>samochodowego. </a:t>
            </a:r>
            <a:endParaRPr lang="en-US" altLang="pl-PL" dirty="0">
              <a:solidFill>
                <a:srgbClr val="3C3F49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  <a:sym typeface="Montserrat" panose="00000500000000000000" pitchFamily="2" charset="-1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0082FE8F-1503-4C89-80BA-5716EFDA0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563966"/>
              </p:ext>
            </p:extLst>
          </p:nvPr>
        </p:nvGraphicFramePr>
        <p:xfrm>
          <a:off x="447673" y="517525"/>
          <a:ext cx="4572001" cy="53333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72001">
                  <a:extLst>
                    <a:ext uri="{9D8B030D-6E8A-4147-A177-3AD203B41FA5}">
                      <a16:colId xmlns="" xmlns:a16="http://schemas.microsoft.com/office/drawing/2014/main" val="2411133209"/>
                    </a:ext>
                  </a:extLst>
                </a:gridCol>
              </a:tblGrid>
              <a:tr h="416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Wybrane inwestycje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6124802"/>
                  </a:ext>
                </a:extLst>
              </a:tr>
              <a:tr h="647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Budowa</a:t>
                      </a:r>
                      <a:r>
                        <a:rPr lang="pl-PL" sz="11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odcinka drogi w rejonie ulicy Kolejowej</a:t>
                      </a:r>
                      <a:endParaRPr lang="pl-PL" sz="9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7499253"/>
                  </a:ext>
                </a:extLst>
              </a:tr>
              <a:tr h="64745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Przebudowa ulicy Sobieskiego</a:t>
                      </a:r>
                      <a:endParaRPr lang="pl-PL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75" marR="53975" marT="43180" marB="4318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6489026"/>
                  </a:ext>
                </a:extLst>
              </a:tr>
              <a:tr h="8308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Przebudowa ulic Dąbrówki, Królowej Bony, Królowej Jadwigi, Królowej Marysieńki</a:t>
                      </a:r>
                      <a:endParaRPr lang="pl-PL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75" marR="53975" marT="43180" marB="4318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0992463"/>
                  </a:ext>
                </a:extLst>
              </a:tr>
              <a:tr h="75717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Budowa parkingów przy nowym Ratuszu</a:t>
                      </a:r>
                      <a:endParaRPr lang="pl-PL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75" marR="53975" marT="43180" marB="4318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9722378"/>
                  </a:ext>
                </a:extLst>
              </a:tr>
              <a:tr h="5310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Remont ulicy Skolimowskiej</a:t>
                      </a:r>
                    </a:p>
                  </a:txBody>
                  <a:tcPr marL="53975" marR="53975" marT="43180" marB="4318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514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Remont ulicy Leśnej</a:t>
                      </a:r>
                    </a:p>
                  </a:txBody>
                  <a:tcPr marL="53975" marR="53975" marT="43180" marB="4318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514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Remont dróg na terenie sołectwa </a:t>
                      </a:r>
                      <a:r>
                        <a:rPr lang="pl-PL" sz="11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Habadzin</a:t>
                      </a:r>
                      <a:endParaRPr lang="pl-PL" sz="11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75" marR="53975" marT="43180" marB="4318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90">
            <a:extLst>
              <a:ext uri="{FF2B5EF4-FFF2-40B4-BE49-F238E27FC236}">
                <a16:creationId xmlns="" xmlns:a16="http://schemas.microsoft.com/office/drawing/2014/main" id="{D9825E7F-0150-4D66-A24E-8770F2B04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4630738"/>
            <a:ext cx="6716713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altLang="pl-PL" sz="2000" dirty="0" smtClean="0">
                <a:solidFill>
                  <a:srgbClr val="3C3F49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  <a:sym typeface="Montserrat" panose="00000500000000000000" pitchFamily="2" charset="-18"/>
              </a:rPr>
              <a:t>Ponad 5,6 mln zł inwestycji</a:t>
            </a:r>
          </a:p>
          <a:p>
            <a:pPr marL="285750" indent="-285750" algn="just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altLang="pl-PL" sz="2000" dirty="0" smtClean="0">
                <a:solidFill>
                  <a:srgbClr val="3C3F49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  <a:sym typeface="Montserrat" panose="00000500000000000000" pitchFamily="2" charset="-18"/>
              </a:rPr>
              <a:t>Nowe taryfy</a:t>
            </a:r>
          </a:p>
          <a:p>
            <a:pPr marL="285750" indent="-285750" algn="just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altLang="pl-PL" sz="2000" dirty="0" smtClean="0">
                <a:solidFill>
                  <a:srgbClr val="3C3F49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  <a:sym typeface="Montserrat" panose="00000500000000000000" pitchFamily="2" charset="-18"/>
              </a:rPr>
              <a:t>Nowy regulamin dostarczania wody i odprowadzania ścieków</a:t>
            </a:r>
          </a:p>
          <a:p>
            <a:pPr marL="285750" indent="-285750" algn="just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endParaRPr lang="pl-PL" altLang="pl-PL" sz="2000" dirty="0">
              <a:solidFill>
                <a:srgbClr val="3C3F49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  <a:sym typeface="Montserrat" panose="00000500000000000000" pitchFamily="2" charset="-18"/>
            </a:endParaRPr>
          </a:p>
          <a:p>
            <a:pPr marL="285750" algn="just">
              <a:buSzPct val="150000"/>
              <a:buFont typeface="Arial" panose="020B0604020202020204" pitchFamily="34" charset="0"/>
              <a:buChar char="•"/>
              <a:defRPr/>
            </a:pPr>
            <a:endParaRPr lang="en-US" altLang="pl-PL" sz="1600" dirty="0">
              <a:solidFill>
                <a:srgbClr val="3C3F49"/>
              </a:solidFill>
              <a:latin typeface="Arial" panose="020B0604020202020204" pitchFamily="34" charset="0"/>
              <a:ea typeface="Lato" panose="020F0502020204030203" pitchFamily="34" charset="-18"/>
              <a:cs typeface="Arial" panose="020B0604020202020204" pitchFamily="34" charset="0"/>
              <a:sym typeface="Montserrat" panose="00000500000000000000" pitchFamily="2" charset="-18"/>
            </a:endParaRPr>
          </a:p>
        </p:txBody>
      </p:sp>
      <p:sp>
        <p:nvSpPr>
          <p:cNvPr id="9219" name="TextBox 11">
            <a:extLst>
              <a:ext uri="{FF2B5EF4-FFF2-40B4-BE49-F238E27FC236}">
                <a16:creationId xmlns="" xmlns:a16="http://schemas.microsoft.com/office/drawing/2014/main" id="{C84B64D6-16B6-48DD-A6D7-8CD679AF6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4630738"/>
            <a:ext cx="3185487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2700" b="1" dirty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GOSPODARKA</a:t>
            </a:r>
            <a:endParaRPr lang="da-DK" altLang="pl-PL" sz="2700" b="1" dirty="0">
              <a:solidFill>
                <a:srgbClr val="A88848"/>
              </a:solidFill>
              <a:latin typeface="Arial" panose="020B0604020202020204" pitchFamily="34" charset="0"/>
              <a:ea typeface="Lato Black" panose="020F0A02020204030203" pitchFamily="34" charset="-18"/>
              <a:cs typeface="Arial" panose="020B0604020202020204" pitchFamily="34" charset="0"/>
            </a:endParaRPr>
          </a:p>
          <a:p>
            <a:pPr eaLnBrk="1" hangingPunct="1"/>
            <a:r>
              <a:rPr lang="pl-PL" altLang="pl-PL" sz="2700" dirty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WODOCIĄGOWA </a:t>
            </a:r>
            <a:br>
              <a:rPr lang="pl-PL" altLang="pl-PL" sz="2700" dirty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</a:br>
            <a:r>
              <a:rPr lang="pl-PL" altLang="pl-PL" sz="2700" dirty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I KANALIZACYJNA</a:t>
            </a:r>
            <a:endParaRPr lang="en-US" altLang="pl-PL" sz="2700" dirty="0">
              <a:solidFill>
                <a:srgbClr val="A88848"/>
              </a:solidFill>
              <a:latin typeface="Arial" panose="020B0604020202020204" pitchFamily="34" charset="0"/>
              <a:ea typeface="Lato Black" panose="020F0A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7" name="Symbol zastępczy obrazu 6">
            <a:extLst>
              <a:ext uri="{FF2B5EF4-FFF2-40B4-BE49-F238E27FC236}">
                <a16:creationId xmlns="" xmlns:a16="http://schemas.microsoft.com/office/drawing/2014/main" id="{82502ED2-65D7-48D7-A134-57AD625CA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988865"/>
              </p:ext>
            </p:extLst>
          </p:nvPr>
        </p:nvGraphicFramePr>
        <p:xfrm>
          <a:off x="0" y="0"/>
          <a:ext cx="12192000" cy="3918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3642"/>
                <a:gridCol w="3413760"/>
                <a:gridCol w="3511296"/>
                <a:gridCol w="2343302"/>
              </a:tblGrid>
              <a:tr h="166656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Grupa odbiorców</a:t>
                      </a:r>
                      <a:endParaRPr lang="pl-PL" sz="11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Poprzednia taryfa </a:t>
                      </a:r>
                      <a:br>
                        <a:rPr lang="pl-PL" sz="1000" dirty="0">
                          <a:effectLst/>
                        </a:rPr>
                      </a:br>
                      <a:r>
                        <a:rPr lang="pl-PL" sz="1000" dirty="0">
                          <a:effectLst/>
                        </a:rPr>
                        <a:t>zatwierdzone 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przez Radę Miejską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(zł / m3)</a:t>
                      </a:r>
                      <a:endParaRPr lang="pl-PL" sz="11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Taryfa zatwierdzona przez 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Dyrektora RZGW </a:t>
                      </a:r>
                      <a:br>
                        <a:rPr lang="pl-PL" sz="1000" dirty="0">
                          <a:effectLst/>
                        </a:rPr>
                      </a:br>
                      <a:r>
                        <a:rPr lang="pl-PL" sz="1000" dirty="0">
                          <a:effectLst/>
                        </a:rPr>
                        <a:t>w Warszawie (zł / m3)</a:t>
                      </a:r>
                      <a:endParaRPr lang="pl-PL" sz="11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bg2"/>
                    </a:solidFill>
                  </a:tcPr>
                </a:tc>
              </a:tr>
              <a:tr h="5630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bg1"/>
                          </a:solidFill>
                          <a:effectLst/>
                        </a:rPr>
                        <a:t>Woda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Gospodarstwa domowe</a:t>
                      </a:r>
                      <a:endParaRPr lang="pl-PL" sz="11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3,00</a:t>
                      </a:r>
                      <a:endParaRPr lang="pl-PL" sz="11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3,19</a:t>
                      </a:r>
                      <a:endParaRPr lang="pl-PL" sz="11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6307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Przemysłowi odbiorcy usług</a:t>
                      </a:r>
                      <a:endParaRPr lang="pl-PL" sz="11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4,11</a:t>
                      </a:r>
                      <a:endParaRPr lang="pl-PL" sz="11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3,72</a:t>
                      </a:r>
                      <a:endParaRPr lang="pl-PL" sz="11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630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bg1"/>
                          </a:solidFill>
                          <a:effectLst/>
                        </a:rPr>
                        <a:t>Ścieki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Gospodarstwa domowe</a:t>
                      </a:r>
                      <a:endParaRPr lang="pl-PL" sz="11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8,80</a:t>
                      </a:r>
                      <a:endParaRPr lang="pl-PL" sz="11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9,60</a:t>
                      </a:r>
                      <a:endParaRPr lang="pl-PL" sz="11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6307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Przemysłowi odbiorcy usług</a:t>
                      </a:r>
                      <a:endParaRPr lang="pl-PL" sz="11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8,82</a:t>
                      </a:r>
                      <a:endParaRPr lang="pl-PL" sz="11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9,76</a:t>
                      </a:r>
                      <a:endParaRPr lang="pl-PL" sz="11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936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14">
            <a:extLst>
              <a:ext uri="{FF2B5EF4-FFF2-40B4-BE49-F238E27FC236}">
                <a16:creationId xmlns="" xmlns:a16="http://schemas.microsoft.com/office/drawing/2014/main" id="{DE679EB2-7FD9-40B4-A6E9-5891A3BBD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663" y="675625"/>
            <a:ext cx="82964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600" dirty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UTRZYMANIE CZYSTOŚCI </a:t>
            </a:r>
            <a:br>
              <a:rPr lang="pl-PL" altLang="pl-PL" sz="3600" dirty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</a:br>
            <a:r>
              <a:rPr lang="pl-PL" altLang="pl-PL" sz="3600" b="1" dirty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I</a:t>
            </a:r>
            <a:r>
              <a:rPr lang="pl-PL" altLang="pl-PL" sz="3600" dirty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 </a:t>
            </a:r>
            <a:r>
              <a:rPr lang="pl-PL" altLang="pl-PL" sz="3600" b="1" dirty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SYSTEM ODBIORU ODPADÓW</a:t>
            </a:r>
            <a:endParaRPr lang="pl-PL" altLang="pl-PL" sz="3600" dirty="0">
              <a:solidFill>
                <a:srgbClr val="A88848"/>
              </a:solidFill>
              <a:latin typeface="Arial" panose="020B0604020202020204" pitchFamily="34" charset="0"/>
              <a:ea typeface="Lato Black" panose="020F0A02020204030203" pitchFamily="34" charset="-18"/>
              <a:cs typeface="Arial" panose="020B0604020202020204" pitchFamily="34" charset="0"/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="" xmlns:a16="http://schemas.microsoft.com/office/drawing/2014/main" id="{1D34DC10-E4D4-482F-AD1D-C06FEC771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8237"/>
              </p:ext>
            </p:extLst>
          </p:nvPr>
        </p:nvGraphicFramePr>
        <p:xfrm>
          <a:off x="6172198" y="2154620"/>
          <a:ext cx="5105401" cy="3014235"/>
        </p:xfrm>
        <a:graphic>
          <a:graphicData uri="http://schemas.openxmlformats.org/drawingml/2006/table">
            <a:tbl>
              <a:tblPr firstRow="1" firstCol="1" bandRow="1"/>
              <a:tblGrid>
                <a:gridCol w="1646570">
                  <a:extLst>
                    <a:ext uri="{9D8B030D-6E8A-4147-A177-3AD203B41FA5}">
                      <a16:colId xmlns="" xmlns:a16="http://schemas.microsoft.com/office/drawing/2014/main" val="613854179"/>
                    </a:ext>
                  </a:extLst>
                </a:gridCol>
                <a:gridCol w="1760482">
                  <a:extLst>
                    <a:ext uri="{9D8B030D-6E8A-4147-A177-3AD203B41FA5}">
                      <a16:colId xmlns="" xmlns:a16="http://schemas.microsoft.com/office/drawing/2014/main" val="1547576594"/>
                    </a:ext>
                  </a:extLst>
                </a:gridCol>
                <a:gridCol w="1698349">
                  <a:extLst>
                    <a:ext uri="{9D8B030D-6E8A-4147-A177-3AD203B41FA5}">
                      <a16:colId xmlns="" xmlns:a16="http://schemas.microsoft.com/office/drawing/2014/main" val="2169217389"/>
                    </a:ext>
                  </a:extLst>
                </a:gridCol>
              </a:tblGrid>
              <a:tr h="1524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4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3F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Dochody</a:t>
                      </a:r>
                      <a:endParaRPr lang="pl-PL" sz="24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3F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Wydatki</a:t>
                      </a:r>
                      <a:endParaRPr lang="pl-PL" sz="24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3F4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0543776"/>
                  </a:ext>
                </a:extLst>
              </a:tr>
              <a:tr h="14901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Wartości</a:t>
                      </a: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baseline="0" dirty="0" smtClean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4,7 mln</a:t>
                      </a:r>
                      <a:r>
                        <a:rPr lang="pl-PL" sz="2400" b="1" dirty="0" smtClean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400" b="1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zł</a:t>
                      </a: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4,9 mln</a:t>
                      </a:r>
                      <a:r>
                        <a:rPr lang="pl-PL" sz="24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zł</a:t>
                      </a: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01635675"/>
                  </a:ext>
                </a:extLst>
              </a:tr>
            </a:tbl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793782116"/>
              </p:ext>
            </p:extLst>
          </p:nvPr>
        </p:nvGraphicFramePr>
        <p:xfrm>
          <a:off x="812815" y="2219093"/>
          <a:ext cx="5117468" cy="3427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14">
            <a:extLst>
              <a:ext uri="{FF2B5EF4-FFF2-40B4-BE49-F238E27FC236}">
                <a16:creationId xmlns="" xmlns:a16="http://schemas.microsoft.com/office/drawing/2014/main" id="{DE679EB2-7FD9-40B4-A6E9-5891A3BBD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663" y="675625"/>
            <a:ext cx="82964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600" dirty="0" smtClean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PLANOWANIE PRZESTRZENNE</a:t>
            </a:r>
            <a:endParaRPr lang="pl-PL" altLang="pl-PL" sz="3600" dirty="0">
              <a:solidFill>
                <a:srgbClr val="A88848"/>
              </a:solidFill>
              <a:latin typeface="Arial" panose="020B0604020202020204" pitchFamily="34" charset="0"/>
              <a:ea typeface="Lato Black" panose="020F0A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97150" y="1748901"/>
            <a:ext cx="1079524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chemeClr val="tx2">
                    <a:lumMod val="50000"/>
                  </a:schemeClr>
                </a:solidFill>
              </a:rPr>
              <a:t>Uchwalenie sześciu nowych miejscowych planów zagospodarowania przestrzennego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32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chemeClr val="tx2">
                    <a:lumMod val="50000"/>
                  </a:schemeClr>
                </a:solidFill>
              </a:rPr>
              <a:t>Przystąpienie do sporządzenia ośmiu nowych miejscowych planów zagospodarowania przestrzennego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09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14">
            <a:extLst>
              <a:ext uri="{FF2B5EF4-FFF2-40B4-BE49-F238E27FC236}">
                <a16:creationId xmlns="" xmlns:a16="http://schemas.microsoft.com/office/drawing/2014/main" id="{DE679EB2-7FD9-40B4-A6E9-5891A3BBD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663" y="675625"/>
            <a:ext cx="82964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600" dirty="0" smtClean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TRANSPORT PUBLICZNY</a:t>
            </a:r>
            <a:endParaRPr lang="pl-PL" altLang="pl-PL" sz="3600" dirty="0">
              <a:solidFill>
                <a:srgbClr val="A88848"/>
              </a:solidFill>
              <a:latin typeface="Arial" panose="020B0604020202020204" pitchFamily="34" charset="0"/>
              <a:ea typeface="Lato Black" panose="020F0A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="" xmlns:a16="http://schemas.microsoft.com/office/drawing/2014/main" id="{6065D43B-950B-42B6-842D-8DB33037E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5083" y="2371170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Przystąpienie do I strefy biletowej Warszawskiego ZTM</a:t>
            </a:r>
            <a:endParaRPr lang="pl-PL" altLang="pl-PL" sz="4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Lato Black" panose="020F0A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="" xmlns:a16="http://schemas.microsoft.com/office/drawing/2014/main" id="{4138319E-1FE8-4DEA-B8EC-77EBF68E4863}"/>
              </a:ext>
            </a:extLst>
          </p:cNvPr>
          <p:cNvSpPr/>
          <p:nvPr/>
        </p:nvSpPr>
        <p:spPr>
          <a:xfrm>
            <a:off x="2143056" y="4024731"/>
            <a:ext cx="7332956" cy="45719"/>
          </a:xfrm>
          <a:prstGeom prst="rect">
            <a:avLst/>
          </a:prstGeom>
          <a:solidFill>
            <a:srgbClr val="A88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>
              <a:solidFill>
                <a:srgbClr val="A888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85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4">
            <a:extLst>
              <a:ext uri="{FF2B5EF4-FFF2-40B4-BE49-F238E27FC236}">
                <a16:creationId xmlns:a16="http://schemas.microsoft.com/office/drawing/2014/main" xmlns="" id="{A1AAA849-F7D8-43C3-9EEC-90800DC5780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483142"/>
            <a:ext cx="105156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600" dirty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Stan Gminy na koniec 2018 roku</a:t>
            </a:r>
            <a:br>
              <a:rPr lang="pl-PL" altLang="pl-PL" sz="3600" dirty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</a:br>
            <a:endParaRPr lang="pl-PL" altLang="pl-PL" sz="3600" dirty="0">
              <a:solidFill>
                <a:srgbClr val="A88848"/>
              </a:solidFill>
              <a:latin typeface="Arial" panose="020B0604020202020204" pitchFamily="34" charset="0"/>
              <a:ea typeface="Lato Black" panose="020F0A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932155" y="1305017"/>
            <a:ext cx="102004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Korzystna sytuacja finansowa Gminy, pozwalająca na rozwój w kolejnych latach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Inwestycje w gospodarkę komunalną zwiększyły dostępność mieszkańców do usług wodno-kanalizacyjnych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Przystąpienie do I strefy biletowej spowodowało wzrost liczby osób korzystających z komunikacji miejskiej oraz zmniejszyło liczbę przejazdów samochodów osobowych, poprawił się dojazd do Warszawy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Modernizacja infrastruktury oświatowej dzięki wysokim nakładom, czego owocem jest m.in. wzrost liczby miejsc w przedszkolach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Położenie dużego nacisku na ochronę środowiska poprzez realizacją programów oraz edukację proekologiczną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Poprawa sytuacji społecznej – niski udział osób korzystających z pomocy społecznej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Wysoka aktywność gospodarcza, która przekłada się na uzyskiwanie wyższych wpływów z tytułu PIT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Inwestycje w obszarze bezpieczeństwa publicznego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Aktywna realizacja polityki senioralnej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Realizacja programów ochrony zdrowia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82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3">
            <a:extLst>
              <a:ext uri="{FF2B5EF4-FFF2-40B4-BE49-F238E27FC236}">
                <a16:creationId xmlns="" xmlns:a16="http://schemas.microsoft.com/office/drawing/2014/main" id="{D554A177-924B-4BF5-8FCA-00140DE38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344" y="3203700"/>
            <a:ext cx="4181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3600" b="1" dirty="0">
                <a:solidFill>
                  <a:schemeClr val="bg1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PODSUMOWANIE</a:t>
            </a:r>
            <a:r>
              <a:rPr lang="en-US" altLang="pl-PL" sz="3600" b="1" dirty="0">
                <a:solidFill>
                  <a:schemeClr val="bg1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/>
            </a:r>
            <a:br>
              <a:rPr lang="en-US" altLang="pl-PL" sz="3600" b="1" dirty="0">
                <a:solidFill>
                  <a:schemeClr val="bg1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</a:br>
            <a:endParaRPr lang="en-US" altLang="pl-PL" sz="3600" b="1" dirty="0">
              <a:solidFill>
                <a:schemeClr val="bg1"/>
              </a:solidFill>
              <a:latin typeface="Arial" panose="020B0604020202020204" pitchFamily="34" charset="0"/>
              <a:ea typeface="Lato Black" panose="020F0A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="" xmlns:a16="http://schemas.microsoft.com/office/drawing/2014/main" id="{7290DFAE-7683-42E7-BB8F-AE3486248694}"/>
              </a:ext>
            </a:extLst>
          </p:cNvPr>
          <p:cNvSpPr/>
          <p:nvPr/>
        </p:nvSpPr>
        <p:spPr>
          <a:xfrm>
            <a:off x="6107502" y="1100352"/>
            <a:ext cx="6084498" cy="4817370"/>
          </a:xfrm>
          <a:prstGeom prst="rect">
            <a:avLst/>
          </a:prstGeom>
          <a:solidFill>
            <a:srgbClr val="A88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SzPct val="25000"/>
              <a:buFont typeface="Arial" panose="020B0604020202020204" pitchFamily="34" charset="0"/>
              <a:buChar char="•"/>
            </a:pPr>
            <a:r>
              <a:rPr lang="pl-PL" alt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-18"/>
                <a:cs typeface="Arial" panose="020B0604020202020204" pitchFamily="34" charset="0"/>
                <a:sym typeface="Montserrat" panose="00000500000000000000" pitchFamily="2" charset="-18"/>
              </a:rPr>
              <a:t>Gmina rozpoczynała </a:t>
            </a:r>
            <a:r>
              <a:rPr lang="pl-PL" altLang="pl-PL" sz="1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-18"/>
                <a:cs typeface="Arial" panose="020B0604020202020204" pitchFamily="34" charset="0"/>
                <a:sym typeface="Montserrat" panose="00000500000000000000" pitchFamily="2" charset="-18"/>
              </a:rPr>
              <a:t>rok 2018 jako lider wśród 3</a:t>
            </a:r>
            <a:r>
              <a:rPr lang="pl-PL" alt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-18"/>
                <a:cs typeface="Arial" panose="020B0604020202020204" pitchFamily="34" charset="0"/>
                <a:sym typeface="Montserrat" panose="00000500000000000000" pitchFamily="2" charset="-18"/>
              </a:rPr>
              <a:t> </a:t>
            </a:r>
            <a:r>
              <a:rPr lang="pl-PL" altLang="pl-PL" sz="1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-18"/>
                <a:cs typeface="Arial" panose="020B0604020202020204" pitchFamily="34" charset="0"/>
                <a:sym typeface="Montserrat" panose="00000500000000000000" pitchFamily="2" charset="-18"/>
              </a:rPr>
              <a:t>z 8 wskaźników na tle grupy porównawczej. </a:t>
            </a:r>
            <a:r>
              <a:rPr lang="pl-PL" alt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-18"/>
                <a:cs typeface="Arial" panose="020B0604020202020204" pitchFamily="34" charset="0"/>
                <a:sym typeface="Montserrat" panose="00000500000000000000" pitchFamily="2" charset="-18"/>
              </a:rPr>
              <a:t>Działania podjęte w 2018 roku sprawiły, że Gmina uzyskała status lidera również w innych dziedzinach</a:t>
            </a:r>
            <a:r>
              <a:rPr lang="pl-PL" alt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-18"/>
                <a:cs typeface="Arial" panose="020B0604020202020204" pitchFamily="34" charset="0"/>
                <a:sym typeface="Montserrat" panose="00000500000000000000" pitchFamily="2" charset="-18"/>
              </a:rPr>
              <a:t>.</a:t>
            </a:r>
          </a:p>
          <a:p>
            <a:pPr marL="285750" indent="-285750">
              <a:buSzPct val="25000"/>
              <a:buFont typeface="Arial" panose="020B0604020202020204" pitchFamily="34" charset="0"/>
              <a:buChar char="•"/>
            </a:pPr>
            <a:r>
              <a:rPr lang="pl-PL" alt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-18"/>
                <a:cs typeface="Arial" panose="020B0604020202020204" pitchFamily="34" charset="0"/>
                <a:sym typeface="Montserrat" panose="00000500000000000000" pitchFamily="2" charset="-18"/>
              </a:rPr>
              <a:t>Można stwierdzić, że rok 2018 był kolejnym etapem zrównoważonego rozwoju Gminy. Korzystna sytuacja finansowa pozwoliła na osiągnięcie wyznaczonych celów i podniesienie standardu życia mieszkańców.</a:t>
            </a:r>
            <a:endParaRPr lang="pl-PL" altLang="pl-PL" sz="1600" dirty="0" smtClean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-18"/>
              <a:cs typeface="Arial" panose="020B0604020202020204" pitchFamily="34" charset="0"/>
              <a:sym typeface="Montserrat" panose="00000500000000000000" pitchFamily="2" charset="-18"/>
            </a:endParaRPr>
          </a:p>
          <a:p>
            <a:pPr>
              <a:buSzPct val="25000"/>
            </a:pPr>
            <a:endParaRPr lang="pl-PL" altLang="pl-PL" dirty="0" smtClean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-18"/>
              <a:cs typeface="Arial" panose="020B0604020202020204" pitchFamily="34" charset="0"/>
              <a:sym typeface="Montserrat" panose="00000500000000000000" pitchFamily="2" charset="-18"/>
            </a:endParaRPr>
          </a:p>
          <a:p>
            <a:pPr>
              <a:buSzPct val="25000"/>
            </a:pPr>
            <a:endParaRPr lang="pl-PL" altLang="pl-PL" dirty="0" smtClean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-18"/>
              <a:cs typeface="Arial" panose="020B0604020202020204" pitchFamily="34" charset="0"/>
              <a:sym typeface="Montserrat" panose="00000500000000000000" pitchFamily="2" charset="-18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xmlns="" id="{A1AAA849-F7D8-43C3-9EEC-90800DC57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5" y="126796"/>
            <a:ext cx="12184675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742950" indent="-285750" eaLnBrk="1" hangingPunct="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1" hangingPunct="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1" hangingPunct="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1" hangingPunct="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600" dirty="0" smtClean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Podsumowanie</a:t>
            </a:r>
            <a:br>
              <a:rPr lang="pl-PL" altLang="pl-PL" sz="3600" dirty="0" smtClean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</a:br>
            <a:endParaRPr lang="pl-PL" altLang="pl-PL" sz="3600" dirty="0">
              <a:solidFill>
                <a:srgbClr val="A88848"/>
              </a:solidFill>
              <a:latin typeface="Arial" panose="020B0604020202020204" pitchFamily="34" charset="0"/>
              <a:ea typeface="Lato Black" panose="020F0A02020204030203" pitchFamily="34" charset="-18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352"/>
            <a:ext cx="6107502" cy="48173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703">
            <a:extLst>
              <a:ext uri="{FF2B5EF4-FFF2-40B4-BE49-F238E27FC236}">
                <a16:creationId xmlns="" xmlns:a16="http://schemas.microsoft.com/office/drawing/2014/main" id="{AE07A8A7-AFDD-432E-BAED-22C855E4629A}"/>
              </a:ext>
            </a:extLst>
          </p:cNvPr>
          <p:cNvGrpSpPr>
            <a:grpSpLocks/>
          </p:cNvGrpSpPr>
          <p:nvPr/>
        </p:nvGrpSpPr>
        <p:grpSpPr bwMode="auto">
          <a:xfrm>
            <a:off x="1179513" y="160338"/>
            <a:ext cx="8775700" cy="5441857"/>
            <a:chOff x="0" y="0"/>
            <a:chExt cx="8775700" cy="5442063"/>
          </a:xfrm>
        </p:grpSpPr>
        <p:grpSp>
          <p:nvGrpSpPr>
            <p:cNvPr id="11268" name="Group 2690">
              <a:extLst>
                <a:ext uri="{FF2B5EF4-FFF2-40B4-BE49-F238E27FC236}">
                  <a16:creationId xmlns="" xmlns:a16="http://schemas.microsoft.com/office/drawing/2014/main" id="{B2C8E6BC-F10E-4CA8-8AEF-47A6654207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2176" y="806562"/>
              <a:ext cx="190501" cy="4635501"/>
              <a:chOff x="0" y="0"/>
              <a:chExt cx="190500" cy="4635500"/>
            </a:xfrm>
          </p:grpSpPr>
          <p:sp>
            <p:nvSpPr>
              <p:cNvPr id="11281" name="Shape 2685">
                <a:extLst>
                  <a:ext uri="{FF2B5EF4-FFF2-40B4-BE49-F238E27FC236}">
                    <a16:creationId xmlns="" xmlns:a16="http://schemas.microsoft.com/office/drawing/2014/main" id="{F1503582-46DD-45B9-B5B5-3843C1C024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250" y="70752"/>
                <a:ext cx="1" cy="4493996"/>
              </a:xfrm>
              <a:prstGeom prst="line">
                <a:avLst/>
              </a:prstGeom>
              <a:noFill/>
              <a:ln w="63500">
                <a:solidFill>
                  <a:srgbClr val="C2C4C6"/>
                </a:solidFill>
                <a:miter lim="4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27093" tIns="27093" rIns="27093" bIns="27093" anchor="ctr"/>
              <a:lstStyle/>
              <a:p>
                <a:endParaRPr lang="pl-PL">
                  <a:solidFill>
                    <a:schemeClr val="bg2"/>
                  </a:solidFill>
                </a:endParaRPr>
              </a:p>
            </p:txBody>
          </p:sp>
          <p:sp>
            <p:nvSpPr>
              <p:cNvPr id="11282" name="Shape 2686">
                <a:extLst>
                  <a:ext uri="{FF2B5EF4-FFF2-40B4-BE49-F238E27FC236}">
                    <a16:creationId xmlns="" xmlns:a16="http://schemas.microsoft.com/office/drawing/2014/main" id="{3F0AB5EB-BAE1-4CBC-891F-4CE980C5E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234169"/>
                <a:ext cx="190500" cy="190501"/>
              </a:xfrm>
              <a:prstGeom prst="ellipse">
                <a:avLst/>
              </a:prstGeom>
              <a:solidFill>
                <a:srgbClr val="A88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84" name="Shape 2688">
                <a:extLst>
                  <a:ext uri="{FF2B5EF4-FFF2-40B4-BE49-F238E27FC236}">
                    <a16:creationId xmlns="" xmlns:a16="http://schemas.microsoft.com/office/drawing/2014/main" id="{5A140818-1F88-45A8-9D59-05F970A98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90500" cy="190500"/>
              </a:xfrm>
              <a:prstGeom prst="ellipse">
                <a:avLst/>
              </a:pr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85" name="Shape 2689">
                <a:extLst>
                  <a:ext uri="{FF2B5EF4-FFF2-40B4-BE49-F238E27FC236}">
                    <a16:creationId xmlns="" xmlns:a16="http://schemas.microsoft.com/office/drawing/2014/main" id="{13CBDDB7-D3B6-4A1D-85EE-CFE5375FF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445000"/>
                <a:ext cx="190500" cy="190500"/>
              </a:xfrm>
              <a:prstGeom prst="ellipse">
                <a:avLst/>
              </a:pr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l-PL" altLang="pl-PL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69" name="Group 2693">
              <a:extLst>
                <a:ext uri="{FF2B5EF4-FFF2-40B4-BE49-F238E27FC236}">
                  <a16:creationId xmlns="" xmlns:a16="http://schemas.microsoft.com/office/drawing/2014/main" id="{73C75ED6-84AB-4DBF-9EAF-F199BD5BF7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810000" cy="1931717"/>
              <a:chOff x="0" y="0"/>
              <a:chExt cx="3810000" cy="1931716"/>
            </a:xfrm>
          </p:grpSpPr>
          <p:sp>
            <p:nvSpPr>
              <p:cNvPr id="11279" name="Shape 2691">
                <a:extLst>
                  <a:ext uri="{FF2B5EF4-FFF2-40B4-BE49-F238E27FC236}">
                    <a16:creationId xmlns="" xmlns:a16="http://schemas.microsoft.com/office/drawing/2014/main" id="{8CFD7E3B-D826-401B-8FD0-3D8A66E07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810000" cy="888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/>
                <a:r>
                  <a:rPr lang="pl-PL" altLang="pl-PL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początek 2018</a:t>
                </a:r>
              </a:p>
            </p:txBody>
          </p:sp>
          <p:sp>
            <p:nvSpPr>
              <p:cNvPr id="11280" name="Shape 2692">
                <a:extLst>
                  <a:ext uri="{FF2B5EF4-FFF2-40B4-BE49-F238E27FC236}">
                    <a16:creationId xmlns="" xmlns:a16="http://schemas.microsoft.com/office/drawing/2014/main" id="{A3CB26BB-4E50-44E6-A2AB-DD891A0F81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885725"/>
                <a:ext cx="3810000" cy="1045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5842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5842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5842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5842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5842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lnSpc>
                    <a:spcPct val="110000"/>
                  </a:lnSpc>
                  <a:spcBef>
                    <a:spcPts val="3000"/>
                  </a:spcBef>
                </a:pPr>
                <a:r>
                  <a:rPr lang="pl-PL" altLang="pl-PL" sz="1600" dirty="0">
                    <a:solidFill>
                      <a:schemeClr val="bg2"/>
                    </a:solidFill>
                    <a:latin typeface="Arial" panose="020B0604020202020204" pitchFamily="34" charset="0"/>
                    <a:ea typeface="Helvetica Neue Light"/>
                    <a:cs typeface="Arial" panose="020B0604020202020204" pitchFamily="34" charset="0"/>
                    <a:sym typeface="Helvetica Neue Light"/>
                  </a:rPr>
                  <a:t>Przedstawienie stanu </a:t>
                </a:r>
                <a:r>
                  <a:rPr lang="pl-PL" altLang="pl-PL" sz="16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Helvetica Neue Light"/>
                    <a:cs typeface="Arial" panose="020B0604020202020204" pitchFamily="34" charset="0"/>
                    <a:sym typeface="Helvetica Neue Light"/>
                  </a:rPr>
                  <a:t>gminy na </a:t>
                </a:r>
                <a:r>
                  <a:rPr lang="pl-PL" altLang="pl-PL" sz="1600" dirty="0">
                    <a:solidFill>
                      <a:schemeClr val="bg2"/>
                    </a:solidFill>
                    <a:latin typeface="Arial" panose="020B0604020202020204" pitchFamily="34" charset="0"/>
                    <a:ea typeface="Helvetica Neue Light"/>
                    <a:cs typeface="Arial" panose="020B0604020202020204" pitchFamily="34" charset="0"/>
                    <a:sym typeface="Helvetica Neue Light"/>
                  </a:rPr>
                  <a:t/>
                </a:r>
                <a:br>
                  <a:rPr lang="pl-PL" altLang="pl-PL" sz="1600" dirty="0">
                    <a:solidFill>
                      <a:schemeClr val="bg2"/>
                    </a:solidFill>
                    <a:latin typeface="Arial" panose="020B0604020202020204" pitchFamily="34" charset="0"/>
                    <a:ea typeface="Helvetica Neue Light"/>
                    <a:cs typeface="Arial" panose="020B0604020202020204" pitchFamily="34" charset="0"/>
                    <a:sym typeface="Helvetica Neue Light"/>
                  </a:rPr>
                </a:br>
                <a:r>
                  <a:rPr lang="pl-PL" altLang="pl-PL" sz="1600" dirty="0">
                    <a:solidFill>
                      <a:schemeClr val="bg2"/>
                    </a:solidFill>
                    <a:latin typeface="Arial" panose="020B0604020202020204" pitchFamily="34" charset="0"/>
                    <a:ea typeface="Helvetica Neue Light"/>
                    <a:cs typeface="Arial" panose="020B0604020202020204" pitchFamily="34" charset="0"/>
                    <a:sym typeface="Helvetica Neue Light"/>
                  </a:rPr>
                  <a:t>1 stycznia 2018 roku na tle grupy porównawczej (podobnych JST)</a:t>
                </a:r>
              </a:p>
            </p:txBody>
          </p:sp>
        </p:grpSp>
        <p:grpSp>
          <p:nvGrpSpPr>
            <p:cNvPr id="11271" name="Group 2699">
              <a:extLst>
                <a:ext uri="{FF2B5EF4-FFF2-40B4-BE49-F238E27FC236}">
                  <a16:creationId xmlns="" xmlns:a16="http://schemas.microsoft.com/office/drawing/2014/main" id="{AA04D74D-25F5-4019-8E79-2AD88F777C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5700" y="2263803"/>
              <a:ext cx="3810000" cy="1988868"/>
              <a:chOff x="0" y="790603"/>
              <a:chExt cx="3810000" cy="1988867"/>
            </a:xfrm>
          </p:grpSpPr>
          <p:sp>
            <p:nvSpPr>
              <p:cNvPr id="11275" name="Shape 2697">
                <a:extLst>
                  <a:ext uri="{FF2B5EF4-FFF2-40B4-BE49-F238E27FC236}">
                    <a16:creationId xmlns="" xmlns:a16="http://schemas.microsoft.com/office/drawing/2014/main" id="{4EE09805-C43C-4A69-AC90-1DFACFD0F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90603"/>
                <a:ext cx="3810000" cy="888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pl-PL" altLang="pl-PL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działalność w 2018</a:t>
                </a:r>
              </a:p>
            </p:txBody>
          </p:sp>
          <p:sp>
            <p:nvSpPr>
              <p:cNvPr id="11276" name="Shape 2698">
                <a:extLst>
                  <a:ext uri="{FF2B5EF4-FFF2-40B4-BE49-F238E27FC236}">
                    <a16:creationId xmlns="" xmlns:a16="http://schemas.microsoft.com/office/drawing/2014/main" id="{791AEBD7-8CB5-4779-82B3-48809A1D9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733478"/>
                <a:ext cx="3810000" cy="1045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5842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5842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5842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5842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5842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ts val="3000"/>
                  </a:spcBef>
                </a:pPr>
                <a:r>
                  <a:rPr lang="pl-PL" altLang="pl-PL" sz="1600" dirty="0">
                    <a:solidFill>
                      <a:schemeClr val="bg2"/>
                    </a:solidFill>
                    <a:latin typeface="Arial" panose="020B0604020202020204" pitchFamily="34" charset="0"/>
                    <a:ea typeface="Helvetica Neue Light"/>
                    <a:cs typeface="Arial" panose="020B0604020202020204" pitchFamily="34" charset="0"/>
                    <a:sym typeface="Helvetica Neue Light"/>
                  </a:rPr>
                  <a:t>Podsumowanie działalności </a:t>
                </a:r>
                <a:r>
                  <a:rPr lang="pl-PL" altLang="pl-PL" sz="16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Helvetica Neue Light"/>
                    <a:cs typeface="Arial" panose="020B0604020202020204" pitchFamily="34" charset="0"/>
                    <a:sym typeface="Helvetica Neue Light"/>
                  </a:rPr>
                  <a:t>Burmistrza w </a:t>
                </a:r>
                <a:r>
                  <a:rPr lang="pl-PL" altLang="pl-PL" sz="1600" dirty="0">
                    <a:solidFill>
                      <a:schemeClr val="bg2"/>
                    </a:solidFill>
                    <a:latin typeface="Arial" panose="020B0604020202020204" pitchFamily="34" charset="0"/>
                    <a:ea typeface="Helvetica Neue Light"/>
                    <a:cs typeface="Arial" panose="020B0604020202020204" pitchFamily="34" charset="0"/>
                    <a:sym typeface="Helvetica Neue Light"/>
                  </a:rPr>
                  <a:t>obszarze realizacji polityk, programów strategii; wykonywania uchwał oraz realizacji zadań własnych</a:t>
                </a:r>
              </a:p>
            </p:txBody>
          </p:sp>
        </p:grpSp>
      </p:grpSp>
      <p:sp>
        <p:nvSpPr>
          <p:cNvPr id="11267" name="TextBox 4">
            <a:extLst>
              <a:ext uri="{FF2B5EF4-FFF2-40B4-BE49-F238E27FC236}">
                <a16:creationId xmlns="" xmlns:a16="http://schemas.microsoft.com/office/drawing/2014/main" id="{E864C959-4300-4FCD-BB43-29ED3D4D0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513" y="428625"/>
            <a:ext cx="668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schemeClr val="accent2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BUDOWA</a:t>
            </a:r>
            <a:r>
              <a:rPr lang="pl-PL" altLang="pl-PL" sz="2700" b="1" dirty="0">
                <a:solidFill>
                  <a:schemeClr val="accent2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 </a:t>
            </a:r>
            <a:r>
              <a:rPr lang="pl-PL" altLang="pl-PL" sz="2700" dirty="0">
                <a:solidFill>
                  <a:schemeClr val="accent2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RAPORTU</a:t>
            </a:r>
            <a:endParaRPr lang="en-US" altLang="pl-PL" sz="2700" dirty="0">
              <a:solidFill>
                <a:schemeClr val="accent2"/>
              </a:solidFill>
              <a:latin typeface="Arial" panose="020B0604020202020204" pitchFamily="34" charset="0"/>
              <a:ea typeface="Lato Black" panose="020F0A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22" name="Shape 2691">
            <a:extLst>
              <a:ext uri="{FF2B5EF4-FFF2-40B4-BE49-F238E27FC236}">
                <a16:creationId xmlns="" xmlns:a16="http://schemas.microsoft.com/office/drawing/2014/main" id="{C1469C19-821A-4F84-8B96-2867CE2FC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513" y="4596157"/>
            <a:ext cx="3810000" cy="88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pl-PL" altLang="pl-PL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koniec 2018</a:t>
            </a:r>
          </a:p>
        </p:txBody>
      </p:sp>
      <p:sp>
        <p:nvSpPr>
          <p:cNvPr id="23" name="Shape 2692">
            <a:extLst>
              <a:ext uri="{FF2B5EF4-FFF2-40B4-BE49-F238E27FC236}">
                <a16:creationId xmlns="" xmlns:a16="http://schemas.microsoft.com/office/drawing/2014/main" id="{37728F90-6591-4190-B771-88F79707E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513" y="5481849"/>
            <a:ext cx="3810000" cy="104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584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84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84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84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84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ts val="3000"/>
              </a:spcBef>
            </a:pPr>
            <a:r>
              <a:rPr lang="pl-PL" altLang="pl-PL" sz="1600" dirty="0">
                <a:solidFill>
                  <a:schemeClr val="bg2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Analiza tych samych wskaźników na tle grupy porównawczej po zmianach jakie zaszły w całym 2018 roku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712300D-3227-4C7D-9C75-714CAA6AB7EB}"/>
              </a:ext>
            </a:extLst>
          </p:cNvPr>
          <p:cNvSpPr/>
          <p:nvPr/>
        </p:nvSpPr>
        <p:spPr>
          <a:xfrm>
            <a:off x="-135762" y="-91440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88" name="Shape 90">
            <a:extLst>
              <a:ext uri="{FF2B5EF4-FFF2-40B4-BE49-F238E27FC236}">
                <a16:creationId xmlns="" xmlns:a16="http://schemas.microsoft.com/office/drawing/2014/main" id="{AB615BD6-E34F-42CA-8BBD-07372A4E9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250" y="1949450"/>
            <a:ext cx="7600950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SzPct val="25000"/>
            </a:pPr>
            <a:r>
              <a:rPr lang="pl-PL" altLang="pl-PL" sz="2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-18"/>
                <a:cs typeface="Arial" panose="020B0604020202020204" pitchFamily="34" charset="0"/>
                <a:sym typeface="Montserrat" panose="00000500000000000000" pitchFamily="2" charset="-18"/>
              </a:rPr>
              <a:t>Błonie, Grodzisk Mazowiecki, Koluszki, Kórnik, Łazy, Nekla, Ożarów Mazowiecki, Piaseczno, Radzymin, Stryków, Wołomin</a:t>
            </a:r>
            <a:endParaRPr lang="en-US" altLang="pl-PL" sz="27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Lato" panose="020F0502020204030203" pitchFamily="34" charset="-18"/>
              <a:cs typeface="Arial" panose="020B0604020202020204" pitchFamily="34" charset="0"/>
              <a:sym typeface="Montserrat" panose="00000500000000000000" pitchFamily="2" charset="-18"/>
            </a:endParaRPr>
          </a:p>
        </p:txBody>
      </p:sp>
      <p:sp>
        <p:nvSpPr>
          <p:cNvPr id="16389" name="Shape 90">
            <a:extLst>
              <a:ext uri="{FF2B5EF4-FFF2-40B4-BE49-F238E27FC236}">
                <a16:creationId xmlns="" xmlns:a16="http://schemas.microsoft.com/office/drawing/2014/main" id="{B973BB99-4E66-4D07-8F52-A224C26BB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744" y="4441825"/>
            <a:ext cx="4876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SzPct val="25000"/>
            </a:pPr>
            <a:r>
              <a:rPr lang="pl-PL" altLang="pl-PL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-18"/>
                <a:cs typeface="Arial" panose="020B0604020202020204" pitchFamily="34" charset="0"/>
                <a:sym typeface="Montserrat" panose="00000500000000000000" pitchFamily="2" charset="-18"/>
              </a:rPr>
              <a:t>Grupa porównawcza – </a:t>
            </a:r>
            <a:br>
              <a:rPr lang="pl-PL" altLang="pl-PL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-18"/>
                <a:cs typeface="Arial" panose="020B0604020202020204" pitchFamily="34" charset="0"/>
                <a:sym typeface="Montserrat" panose="00000500000000000000" pitchFamily="2" charset="-18"/>
              </a:rPr>
            </a:br>
            <a:r>
              <a:rPr lang="pl-PL" altLang="pl-PL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-18"/>
                <a:cs typeface="Arial" panose="020B0604020202020204" pitchFamily="34" charset="0"/>
                <a:sym typeface="Montserrat" panose="00000500000000000000" pitchFamily="2" charset="-18"/>
              </a:rPr>
              <a:t>Gminy miejsko – wiejskie położone w strefach zewnętrznych MOF ośrodków wojewódzkich</a:t>
            </a:r>
            <a:endParaRPr lang="en-US" altLang="pl-PL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Lato" panose="020F0502020204030203" pitchFamily="34" charset="-18"/>
              <a:cs typeface="Arial" panose="020B0604020202020204" pitchFamily="34" charset="0"/>
              <a:sym typeface="Montserrat" panose="00000500000000000000" pitchFamily="2" charset="-18"/>
            </a:endParaRPr>
          </a:p>
        </p:txBody>
      </p:sp>
      <p:sp>
        <p:nvSpPr>
          <p:cNvPr id="8" name="Shape 2934">
            <a:extLst>
              <a:ext uri="{FF2B5EF4-FFF2-40B4-BE49-F238E27FC236}">
                <a16:creationId xmlns="" xmlns:a16="http://schemas.microsoft.com/office/drawing/2014/main" id="{D0CC4DB5-79CD-4033-ACDE-F138CF37D550}"/>
              </a:ext>
            </a:extLst>
          </p:cNvPr>
          <p:cNvSpPr/>
          <p:nvPr/>
        </p:nvSpPr>
        <p:spPr>
          <a:xfrm>
            <a:off x="9811183" y="1384300"/>
            <a:ext cx="822036" cy="1130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rgbClr val="A88848"/>
          </a:solidFill>
          <a:ln w="38100">
            <a:solidFill>
              <a:schemeClr val="tx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n w="38100">
                <a:solidFill>
                  <a:schemeClr val="tx1"/>
                </a:solidFill>
              </a:ln>
              <a:solidFill>
                <a:srgbClr val="A88848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xmlns="" id="{A1AAA849-F7D8-43C3-9EEC-90800DC57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4" y="587375"/>
            <a:ext cx="7719742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742950" indent="-285750" eaLnBrk="1" hangingPunct="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1" hangingPunct="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1" hangingPunct="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1" hangingPunct="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altLang="pl-PL" sz="3600" dirty="0" smtClean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Grupa porównawcza liczy </a:t>
            </a:r>
            <a:r>
              <a:rPr lang="pl-PL" altLang="pl-PL" sz="3600" b="1" dirty="0" smtClean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75 </a:t>
            </a:r>
            <a:r>
              <a:rPr lang="pl-PL" altLang="pl-PL" sz="3600" dirty="0" smtClean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jednostek, w tym m.in.:</a:t>
            </a:r>
            <a:br>
              <a:rPr lang="pl-PL" altLang="pl-PL" sz="3600" dirty="0" smtClean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</a:br>
            <a:endParaRPr lang="pl-PL" altLang="pl-PL" sz="3600" dirty="0">
              <a:solidFill>
                <a:srgbClr val="A88848"/>
              </a:solidFill>
              <a:latin typeface="Arial" panose="020B0604020202020204" pitchFamily="34" charset="0"/>
              <a:ea typeface="Lato Black" panose="020F0A02020204030203" pitchFamily="34" charset="-1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4">
            <a:extLst>
              <a:ext uri="{FF2B5EF4-FFF2-40B4-BE49-F238E27FC236}">
                <a16:creationId xmlns:a16="http://schemas.microsoft.com/office/drawing/2014/main" xmlns="" id="{A1AAA849-F7D8-43C3-9EEC-90800DC5780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483142"/>
            <a:ext cx="105156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600" dirty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Stan Gminy na początek 2018 roku</a:t>
            </a:r>
            <a:br>
              <a:rPr lang="pl-PL" altLang="pl-PL" sz="3600" dirty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</a:br>
            <a:endParaRPr lang="pl-PL" altLang="pl-PL" sz="3600" dirty="0">
              <a:solidFill>
                <a:srgbClr val="A88848"/>
              </a:solidFill>
              <a:latin typeface="Arial" panose="020B0604020202020204" pitchFamily="34" charset="0"/>
              <a:ea typeface="Lato Black" panose="020F0A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838200" y="1686757"/>
            <a:ext cx="96500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Bardzo korzystna sytuacja Gminy pod względem finansów – wysoki dochód na mieszkańca, uzyskiwanie wysokich wpływów, szczególnie z dochodów własnych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Wysoki poziom realizacji zadań z zakresu gospodarki komunalnej – wysoka rentowność i efektywność gospodarki odpadami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Wysoki poziom oświaty dzięki znacznym nakładom finansowym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Dobra, choć nieznacznie pogarszająca się sytuacja społeczna mieszkańców, o czym świadczy wzrost wydatków na pomoc społeczną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Duża aktywność gospodarcza – wysoka liczba przedsiębiorców oraz wpisów przedsiębiorstw do REGON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Infrastruktura techniczna wymagająca dalszych, wysokich nakładów finansowych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Najistotniejszym problemem Gminy jest demografia – niski poziom dzietności oraz starzenie się społeczeństwa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A41A885-951C-41A7-8ECD-CA76CCD88080}"/>
              </a:ext>
            </a:extLst>
          </p:cNvPr>
          <p:cNvSpPr/>
          <p:nvPr/>
        </p:nvSpPr>
        <p:spPr>
          <a:xfrm>
            <a:off x="7369335" y="4545013"/>
            <a:ext cx="4822665" cy="1951037"/>
          </a:xfrm>
          <a:prstGeom prst="rect">
            <a:avLst/>
          </a:prstGeom>
          <a:solidFill>
            <a:srgbClr val="A88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340" name="TextBox 18">
            <a:extLst>
              <a:ext uri="{FF2B5EF4-FFF2-40B4-BE49-F238E27FC236}">
                <a16:creationId xmlns="" xmlns:a16="http://schemas.microsoft.com/office/drawing/2014/main" id="{62DD180E-8706-4D2C-B9FE-671272416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9335" y="768128"/>
            <a:ext cx="41780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2000" b="1" dirty="0" smtClean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GMINA KONSTANCIN-JEZIORNA</a:t>
            </a:r>
            <a:endParaRPr lang="da-DK" altLang="pl-PL" sz="2000" b="1" dirty="0">
              <a:solidFill>
                <a:srgbClr val="A88848"/>
              </a:solidFill>
              <a:latin typeface="Arial" panose="020B0604020202020204" pitchFamily="34" charset="0"/>
              <a:ea typeface="Lato Black" panose="020F0A02020204030203" pitchFamily="34" charset="-18"/>
              <a:cs typeface="Arial" panose="020B0604020202020204" pitchFamily="34" charset="0"/>
            </a:endParaRPr>
          </a:p>
          <a:p>
            <a:pPr eaLnBrk="1" hangingPunct="1"/>
            <a:r>
              <a:rPr lang="pl-PL" altLang="pl-PL" sz="2000" dirty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W 2018 ROKU</a:t>
            </a:r>
            <a:endParaRPr lang="en-US" altLang="pl-PL" sz="2000" dirty="0">
              <a:solidFill>
                <a:srgbClr val="A88848"/>
              </a:solidFill>
              <a:latin typeface="Arial" panose="020B0604020202020204" pitchFamily="34" charset="0"/>
              <a:ea typeface="Lato Black" panose="020F0A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14341" name="Shape 90">
            <a:extLst>
              <a:ext uri="{FF2B5EF4-FFF2-40B4-BE49-F238E27FC236}">
                <a16:creationId xmlns="" xmlns:a16="http://schemas.microsoft.com/office/drawing/2014/main" id="{7A44C996-3A13-4CA6-AB3D-903704317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1425" y="2360216"/>
            <a:ext cx="3843338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SzPct val="25000"/>
            </a:pPr>
            <a:r>
              <a:rPr lang="pl-PL" altLang="pl-PL" sz="1600" dirty="0">
                <a:solidFill>
                  <a:srgbClr val="3C3F49"/>
                </a:solidFill>
                <a:latin typeface="Arial" panose="020B0604020202020204" pitchFamily="34" charset="0"/>
                <a:ea typeface="Lato" panose="020F0502020204030203" pitchFamily="34" charset="-18"/>
                <a:cs typeface="Arial" panose="020B0604020202020204" pitchFamily="34" charset="0"/>
                <a:sym typeface="Montserrat" panose="00000500000000000000" pitchFamily="2" charset="-18"/>
              </a:rPr>
              <a:t>Realizacja polityk w obszarach </a:t>
            </a:r>
            <a:r>
              <a:rPr lang="pl-PL" altLang="pl-PL" sz="1600" dirty="0" smtClean="0">
                <a:solidFill>
                  <a:srgbClr val="3C3F49"/>
                </a:solidFill>
                <a:latin typeface="Arial" panose="020B0604020202020204" pitchFamily="34" charset="0"/>
                <a:ea typeface="Lato" panose="020F0502020204030203" pitchFamily="34" charset="-18"/>
                <a:cs typeface="Arial" panose="020B0604020202020204" pitchFamily="34" charset="0"/>
                <a:sym typeface="Montserrat" panose="00000500000000000000" pitchFamily="2" charset="-18"/>
              </a:rPr>
              <a:t>planowania przestrzennego, ochrony środowiska, gospodarki komunalnej, rewitalizacji, pomocy społecznej, partycypacji społecznej, ochrony zdrowia, gospodarki mieszkaniowej.</a:t>
            </a:r>
            <a:endParaRPr lang="pl-PL" altLang="pl-PL" sz="1600" dirty="0">
              <a:solidFill>
                <a:srgbClr val="3C3F49"/>
              </a:solidFill>
              <a:latin typeface="Arial" panose="020B0604020202020204" pitchFamily="34" charset="0"/>
              <a:ea typeface="Lato" panose="020F0502020204030203" pitchFamily="34" charset="-18"/>
              <a:cs typeface="Arial" panose="020B0604020202020204" pitchFamily="34" charset="0"/>
              <a:sym typeface="Montserrat" panose="00000500000000000000" pitchFamily="2" charset="-18"/>
            </a:endParaRPr>
          </a:p>
        </p:txBody>
      </p:sp>
      <p:grpSp>
        <p:nvGrpSpPr>
          <p:cNvPr id="19" name="Group 24">
            <a:extLst>
              <a:ext uri="{FF2B5EF4-FFF2-40B4-BE49-F238E27FC236}">
                <a16:creationId xmlns="" xmlns:a16="http://schemas.microsoft.com/office/drawing/2014/main" id="{C5FB0CC8-EAB6-4F23-861F-F72CEC231559}"/>
              </a:ext>
            </a:extLst>
          </p:cNvPr>
          <p:cNvGrpSpPr>
            <a:grpSpLocks/>
          </p:cNvGrpSpPr>
          <p:nvPr/>
        </p:nvGrpSpPr>
        <p:grpSpPr bwMode="auto">
          <a:xfrm>
            <a:off x="7591425" y="4622020"/>
            <a:ext cx="1959927" cy="1508643"/>
            <a:chOff x="4361594" y="2280963"/>
            <a:chExt cx="1960517" cy="1509609"/>
          </a:xfrm>
        </p:grpSpPr>
        <p:sp>
          <p:nvSpPr>
            <p:cNvPr id="20" name="TextBox 25">
              <a:extLst>
                <a:ext uri="{FF2B5EF4-FFF2-40B4-BE49-F238E27FC236}">
                  <a16:creationId xmlns="" xmlns:a16="http://schemas.microsoft.com/office/drawing/2014/main" id="{9C23185E-4ACE-418D-9F7B-C7899B9BE3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1594" y="3359409"/>
              <a:ext cx="1878577" cy="43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pl-PL" altLang="pl-PL" sz="1100" dirty="0" smtClean="0">
                  <a:solidFill>
                    <a:schemeClr val="bg1"/>
                  </a:solidFill>
                  <a:latin typeface="Arial" panose="020B0604020202020204" pitchFamily="34" charset="0"/>
                  <a:ea typeface="Lato Light" pitchFamily="34" charset="0"/>
                  <a:cs typeface="Arial" panose="020B0604020202020204" pitchFamily="34" charset="0"/>
                </a:rPr>
                <a:t>Uchwał </a:t>
              </a:r>
              <a:r>
                <a:rPr lang="pl-PL" altLang="pl-PL" sz="1100" dirty="0">
                  <a:solidFill>
                    <a:schemeClr val="bg1"/>
                  </a:solidFill>
                  <a:latin typeface="Arial" panose="020B0604020202020204" pitchFamily="34" charset="0"/>
                  <a:ea typeface="Lato Light" pitchFamily="34" charset="0"/>
                  <a:cs typeface="Arial" panose="020B0604020202020204" pitchFamily="34" charset="0"/>
                </a:rPr>
                <a:t>Rady </a:t>
              </a:r>
              <a:r>
                <a:rPr lang="pl-PL" altLang="pl-PL" sz="1100" dirty="0" smtClean="0">
                  <a:solidFill>
                    <a:schemeClr val="bg1"/>
                  </a:solidFill>
                  <a:latin typeface="Arial" panose="020B0604020202020204" pitchFamily="34" charset="0"/>
                  <a:ea typeface="Lato Light" pitchFamily="34" charset="0"/>
                  <a:cs typeface="Arial" panose="020B0604020202020204" pitchFamily="34" charset="0"/>
                </a:rPr>
                <a:t>Miejskiej podjętych </a:t>
              </a:r>
              <a:r>
                <a:rPr lang="pl-PL" altLang="pl-PL" sz="1100" dirty="0">
                  <a:solidFill>
                    <a:schemeClr val="bg1"/>
                  </a:solidFill>
                  <a:latin typeface="Arial" panose="020B0604020202020204" pitchFamily="34" charset="0"/>
                  <a:ea typeface="Lato Light" pitchFamily="34" charset="0"/>
                  <a:cs typeface="Arial" panose="020B0604020202020204" pitchFamily="34" charset="0"/>
                </a:rPr>
                <a:t>w 2018 roku</a:t>
              </a:r>
              <a:r>
                <a:rPr lang="en-US" altLang="pl-PL" sz="1100" dirty="0">
                  <a:solidFill>
                    <a:schemeClr val="bg1"/>
                  </a:solidFill>
                  <a:latin typeface="Arial" panose="020B0604020202020204" pitchFamily="34" charset="0"/>
                  <a:ea typeface="Lato Light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1" name="TextBox 26">
              <a:extLst>
                <a:ext uri="{FF2B5EF4-FFF2-40B4-BE49-F238E27FC236}">
                  <a16:creationId xmlns="" xmlns:a16="http://schemas.microsoft.com/office/drawing/2014/main" id="{4942766E-6102-4464-9FC6-2937F6790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1946" y="2280963"/>
              <a:ext cx="1880165" cy="1201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pl-PL" altLang="pl-PL" sz="7200" dirty="0" smtClean="0">
                  <a:solidFill>
                    <a:schemeClr val="bg1"/>
                  </a:solidFill>
                  <a:latin typeface="Arial" panose="020B0604020202020204" pitchFamily="34" charset="0"/>
                  <a:ea typeface="Lato Black" panose="020F0A02020204030203" pitchFamily="34" charset="-18"/>
                  <a:cs typeface="Arial" panose="020B0604020202020204" pitchFamily="34" charset="0"/>
                </a:rPr>
                <a:t>211</a:t>
              </a:r>
              <a:endParaRPr lang="en-US" altLang="pl-PL" sz="7200" dirty="0">
                <a:solidFill>
                  <a:schemeClr val="bg1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30">
            <a:extLst>
              <a:ext uri="{FF2B5EF4-FFF2-40B4-BE49-F238E27FC236}">
                <a16:creationId xmlns="" xmlns:a16="http://schemas.microsoft.com/office/drawing/2014/main" id="{21226F35-DB56-493E-9AC8-D5BCA31E1D97}"/>
              </a:ext>
            </a:extLst>
          </p:cNvPr>
          <p:cNvGrpSpPr>
            <a:grpSpLocks/>
          </p:cNvGrpSpPr>
          <p:nvPr/>
        </p:nvGrpSpPr>
        <p:grpSpPr bwMode="auto">
          <a:xfrm>
            <a:off x="9875863" y="4532146"/>
            <a:ext cx="1879602" cy="1726801"/>
            <a:chOff x="4106993" y="2262097"/>
            <a:chExt cx="1878579" cy="1727906"/>
          </a:xfrm>
        </p:grpSpPr>
        <p:sp>
          <p:nvSpPr>
            <p:cNvPr id="23" name="TextBox 31">
              <a:extLst>
                <a:ext uri="{FF2B5EF4-FFF2-40B4-BE49-F238E27FC236}">
                  <a16:creationId xmlns="" xmlns:a16="http://schemas.microsoft.com/office/drawing/2014/main" id="{312E4FBA-DE7D-40E5-BD1D-91C3D08975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6993" y="3389455"/>
              <a:ext cx="1878577" cy="60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pl-PL" altLang="pl-PL" sz="1100" dirty="0">
                  <a:solidFill>
                    <a:schemeClr val="bg1"/>
                  </a:solidFill>
                  <a:latin typeface="Arial" panose="020B0604020202020204" pitchFamily="34" charset="0"/>
                  <a:ea typeface="Lato Light" pitchFamily="34" charset="0"/>
                  <a:cs typeface="Arial" panose="020B0604020202020204" pitchFamily="34" charset="0"/>
                </a:rPr>
                <a:t>Polityk, programów, strategii realizowanych przez </a:t>
              </a:r>
              <a:r>
                <a:rPr lang="pl-PL" altLang="pl-PL" sz="1100" dirty="0" smtClean="0">
                  <a:solidFill>
                    <a:schemeClr val="bg1"/>
                  </a:solidFill>
                  <a:latin typeface="Arial" panose="020B0604020202020204" pitchFamily="34" charset="0"/>
                  <a:ea typeface="Lato Light" pitchFamily="34" charset="0"/>
                  <a:cs typeface="Arial" panose="020B0604020202020204" pitchFamily="34" charset="0"/>
                </a:rPr>
                <a:t>Gminę</a:t>
              </a:r>
              <a:endParaRPr lang="en-US" altLang="pl-PL" sz="1100" dirty="0">
                <a:solidFill>
                  <a:schemeClr val="bg1"/>
                </a:solidFill>
                <a:latin typeface="Arial" panose="020B0604020202020204" pitchFamily="34" charset="0"/>
                <a:ea typeface="Lato Ligh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32">
              <a:extLst>
                <a:ext uri="{FF2B5EF4-FFF2-40B4-BE49-F238E27FC236}">
                  <a16:creationId xmlns="" xmlns:a16="http://schemas.microsoft.com/office/drawing/2014/main" id="{C4C14A22-F59B-4A9D-9642-78E230096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1420" y="2262097"/>
              <a:ext cx="1834152" cy="1201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pl-PL" altLang="pl-PL" sz="7200" dirty="0" smtClean="0">
                  <a:solidFill>
                    <a:schemeClr val="bg1"/>
                  </a:solidFill>
                  <a:latin typeface="Arial" panose="020B0604020202020204" pitchFamily="34" charset="0"/>
                  <a:ea typeface="Lato Black" panose="020F0A02020204030203" pitchFamily="34" charset="-18"/>
                  <a:cs typeface="Arial" panose="020B0604020202020204" pitchFamily="34" charset="0"/>
                </a:rPr>
                <a:t>14</a:t>
              </a:r>
              <a:endParaRPr lang="en-US" altLang="pl-PL" sz="7200" dirty="0">
                <a:solidFill>
                  <a:schemeClr val="bg1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endParaRPr>
            </a:p>
          </p:txBody>
        </p:sp>
      </p:grpSp>
      <p:pic>
        <p:nvPicPr>
          <p:cNvPr id="3" name="Symbol zastępczy obrazu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0" b="21290"/>
          <a:stretch>
            <a:fillRect/>
          </a:stretch>
        </p:blipFill>
        <p:spPr>
          <a:xfrm>
            <a:off x="312790" y="378823"/>
            <a:ext cx="7056543" cy="61172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37A9C16-B19C-4E75-8B24-2407DC335D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chwalenie sześciu nowych miejscowych planów zagospodarowania przestrzennego</a:t>
            </a:r>
          </a:p>
          <a:p>
            <a:r>
              <a:rPr lang="pl-PL" dirty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ealizacja programów dotyczących ochrony środowiska poprzez m.in utylizację wyrobów zawierających azbest oraz dofinansowania na modernizację systemów ogrzewania</a:t>
            </a:r>
          </a:p>
          <a:p>
            <a:r>
              <a:rPr lang="pl-PL" dirty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ealizacja programu rewitalizacji, mającego na celu rozwój aktywności i wzmacnianie więzi społecznych</a:t>
            </a:r>
          </a:p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realizacja pozostałych programów, polityk i strategii z zakresu pomocy społecznej, ochrony zdrowia, partycypacji społecznej i gospodarki mieszkaniowej</a:t>
            </a:r>
          </a:p>
          <a:p>
            <a:endParaRPr lang="pl-P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="" xmlns:a16="http://schemas.microsoft.com/office/drawing/2014/main" id="{46E7941B-8CCC-41AF-86AC-FDF8077BDA5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483142"/>
            <a:ext cx="105156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600" dirty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REALIZACJA</a:t>
            </a:r>
            <a:br>
              <a:rPr lang="pl-PL" altLang="pl-PL" sz="3600" dirty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</a:br>
            <a:r>
              <a:rPr lang="pl-PL" altLang="pl-PL" sz="3600" b="1" dirty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POLITYK, PROGRAMÓW I STRATEGII</a:t>
            </a:r>
            <a:endParaRPr lang="pl-PL" altLang="pl-PL" sz="3600" dirty="0">
              <a:solidFill>
                <a:srgbClr val="A88848"/>
              </a:solidFill>
              <a:latin typeface="Arial" panose="020B0604020202020204" pitchFamily="34" charset="0"/>
              <a:ea typeface="Lato Black" panose="020F0A02020204030203" pitchFamily="34" charset="-18"/>
              <a:cs typeface="Arial" panose="020B0604020202020204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274094"/>
            <a:ext cx="5369943" cy="3579962"/>
          </a:xfrm>
        </p:spPr>
      </p:pic>
    </p:spTree>
    <p:extLst>
      <p:ext uri="{BB962C8B-B14F-4D97-AF65-F5344CB8AC3E}">
        <p14:creationId xmlns:p14="http://schemas.microsoft.com/office/powerpoint/2010/main" val="11928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2">
            <a:extLst>
              <a:ext uri="{FF2B5EF4-FFF2-40B4-BE49-F238E27FC236}">
                <a16:creationId xmlns="" xmlns:a16="http://schemas.microsoft.com/office/drawing/2014/main" id="{1D34DC10-E4D4-482F-AD1D-C06FEC771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020891"/>
              </p:ext>
            </p:extLst>
          </p:nvPr>
        </p:nvGraphicFramePr>
        <p:xfrm>
          <a:off x="6668219" y="1143420"/>
          <a:ext cx="5523781" cy="5723810"/>
        </p:xfrm>
        <a:graphic>
          <a:graphicData uri="http://schemas.openxmlformats.org/drawingml/2006/table">
            <a:tbl>
              <a:tblPr firstRow="1" firstCol="1" bandRow="1"/>
              <a:tblGrid>
                <a:gridCol w="2669548">
                  <a:extLst>
                    <a:ext uri="{9D8B030D-6E8A-4147-A177-3AD203B41FA5}">
                      <a16:colId xmlns="" xmlns:a16="http://schemas.microsoft.com/office/drawing/2014/main" val="613854179"/>
                    </a:ext>
                  </a:extLst>
                </a:gridCol>
                <a:gridCol w="2854233">
                  <a:extLst>
                    <a:ext uri="{9D8B030D-6E8A-4147-A177-3AD203B41FA5}">
                      <a16:colId xmlns="" xmlns:a16="http://schemas.microsoft.com/office/drawing/2014/main" val="1547576594"/>
                    </a:ext>
                  </a:extLst>
                </a:gridCol>
              </a:tblGrid>
              <a:tr h="343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Obszar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3F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Liczba zarządzeń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3F4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3518426"/>
                  </a:ext>
                </a:extLst>
              </a:tr>
              <a:tr h="724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Finanse</a:t>
                      </a:r>
                      <a:endParaRPr lang="pl-PL" sz="1000" b="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pl-PL" sz="1000" b="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01635675"/>
                  </a:ext>
                </a:extLst>
              </a:tr>
              <a:tr h="724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Organizacja Urzędu Miasta i Gminy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Zarządzanie majątkiem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Oświata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3901023"/>
                  </a:ext>
                </a:extLst>
              </a:tr>
              <a:tr h="577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Ochrona zdrowia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61932942"/>
                  </a:ext>
                </a:extLst>
              </a:tr>
              <a:tr h="577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Pomoc społeczna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25687069"/>
                  </a:ext>
                </a:extLst>
              </a:tr>
              <a:tr h="791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Inne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62660592"/>
                  </a:ext>
                </a:extLst>
              </a:tr>
              <a:tr h="234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Suma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190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5257080"/>
                  </a:ext>
                </a:extLst>
              </a:tr>
            </a:tbl>
          </a:graphicData>
        </a:graphic>
      </p:graphicFrame>
      <p:sp>
        <p:nvSpPr>
          <p:cNvPr id="5" name="TextBox 14">
            <a:extLst>
              <a:ext uri="{FF2B5EF4-FFF2-40B4-BE49-F238E27FC236}">
                <a16:creationId xmlns="" xmlns:a16="http://schemas.microsoft.com/office/drawing/2014/main" id="{A1AAA849-F7D8-43C3-9EEC-90800DC5780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483142"/>
            <a:ext cx="105156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600" b="1" dirty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UCHWAŁY I ZARZĄDZENIA</a:t>
            </a:r>
            <a:br>
              <a:rPr lang="pl-PL" altLang="pl-PL" sz="3600" b="1" dirty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</a:br>
            <a:endParaRPr lang="pl-PL" altLang="pl-PL" sz="3600" b="1" dirty="0">
              <a:solidFill>
                <a:srgbClr val="A88848"/>
              </a:solidFill>
              <a:latin typeface="Arial" panose="020B0604020202020204" pitchFamily="34" charset="0"/>
              <a:ea typeface="Lato Black" panose="020F0A02020204030203" pitchFamily="34" charset="-18"/>
              <a:cs typeface="Arial" panose="020B0604020202020204" pitchFamily="34" charset="0"/>
            </a:endParaRPr>
          </a:p>
        </p:txBody>
      </p:sp>
      <p:graphicFrame>
        <p:nvGraphicFramePr>
          <p:cNvPr id="10" name="Table 2">
            <a:extLst>
              <a:ext uri="{FF2B5EF4-FFF2-40B4-BE49-F238E27FC236}">
                <a16:creationId xmlns="" xmlns:a16="http://schemas.microsoft.com/office/drawing/2014/main" id="{CBED6E19-D495-403B-A597-4ED392115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207200"/>
              </p:ext>
            </p:extLst>
          </p:nvPr>
        </p:nvGraphicFramePr>
        <p:xfrm>
          <a:off x="0" y="1163795"/>
          <a:ext cx="6668219" cy="5710932"/>
        </p:xfrm>
        <a:graphic>
          <a:graphicData uri="http://schemas.openxmlformats.org/drawingml/2006/table">
            <a:tbl>
              <a:tblPr firstRow="1" firstCol="1" bandRow="1"/>
              <a:tblGrid>
                <a:gridCol w="3464348">
                  <a:extLst>
                    <a:ext uri="{9D8B030D-6E8A-4147-A177-3AD203B41FA5}">
                      <a16:colId xmlns="" xmlns:a16="http://schemas.microsoft.com/office/drawing/2014/main" val="613854179"/>
                    </a:ext>
                  </a:extLst>
                </a:gridCol>
                <a:gridCol w="3203871">
                  <a:extLst>
                    <a:ext uri="{9D8B030D-6E8A-4147-A177-3AD203B41FA5}">
                      <a16:colId xmlns="" xmlns:a16="http://schemas.microsoft.com/office/drawing/2014/main" val="1547576594"/>
                    </a:ext>
                  </a:extLst>
                </a:gridCol>
              </a:tblGrid>
              <a:tr h="314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Obszar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3F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Liczba uchwał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3F4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3518426"/>
                  </a:ext>
                </a:extLst>
              </a:tr>
              <a:tr h="298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Zarządzanie majątkiem</a:t>
                      </a:r>
                      <a:endParaRPr lang="pl-PL" sz="1000" b="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pl-PL" sz="1000" b="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01635675"/>
                  </a:ext>
                </a:extLst>
              </a:tr>
              <a:tr h="298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Organizacja Gminy i Urzędu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Rozpatrzone skargi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Finanse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19779590"/>
                  </a:ext>
                </a:extLst>
              </a:tr>
              <a:tr h="298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Zagospodarowanie przestrzenne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3901023"/>
                  </a:ext>
                </a:extLst>
              </a:tr>
              <a:tr h="298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Oświata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61932942"/>
                  </a:ext>
                </a:extLst>
              </a:tr>
              <a:tr h="298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Ochrona środowiska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25687069"/>
                  </a:ext>
                </a:extLst>
              </a:tr>
              <a:tr h="301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Infrastruktura drogowa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62660592"/>
                  </a:ext>
                </a:extLst>
              </a:tr>
              <a:tr h="301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Pomoc społeczna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6150542"/>
                  </a:ext>
                </a:extLst>
              </a:tr>
              <a:tr h="362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Gospodarka wodociągowa i kanalizacyjna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0849666"/>
                  </a:ext>
                </a:extLst>
              </a:tr>
              <a:tr h="301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Sport i turystyka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212119"/>
                  </a:ext>
                </a:extLst>
              </a:tr>
              <a:tr h="301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Jednostki nadzorowane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35225400"/>
                  </a:ext>
                </a:extLst>
              </a:tr>
              <a:tr h="448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Gospodarka mieszkaniowa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51411678"/>
                  </a:ext>
                </a:extLst>
              </a:tr>
              <a:tr h="340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Ochrona zdrowia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7752315"/>
                  </a:ext>
                </a:extLst>
              </a:tr>
              <a:tr h="340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Transport publiczny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Pozostałe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Suma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211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5510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791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37A9C16-B19C-4E75-8B24-2407DC335D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Do dyspozycji mieszkańców w ramach budżetu obywatelskiego oddano 1 mln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zł</a:t>
            </a:r>
            <a:endParaRPr lang="pl-PL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Realizacja 8 zadań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inwestycyjnych i 9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zadań pozostałych</a:t>
            </a:r>
            <a:endParaRPr lang="pl-P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="" xmlns:a16="http://schemas.microsoft.com/office/drawing/2014/main" id="{46E7941B-8CCC-41AF-86AC-FDF8077BDA5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732441"/>
            <a:ext cx="105156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600" dirty="0" smtClean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Realizacja budżetu obywatelskiego</a:t>
            </a:r>
            <a:endParaRPr lang="pl-PL" altLang="pl-PL" sz="3600" dirty="0">
              <a:solidFill>
                <a:srgbClr val="A88848"/>
              </a:solidFill>
              <a:latin typeface="Arial" panose="020B0604020202020204" pitchFamily="34" charset="0"/>
              <a:ea typeface="Lato Black" panose="020F0A02020204030203" pitchFamily="34" charset="-18"/>
              <a:cs typeface="Arial" panose="020B06040202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77294"/>
            <a:ext cx="5232750" cy="3488500"/>
          </a:xfrm>
        </p:spPr>
      </p:pic>
      <p:sp>
        <p:nvSpPr>
          <p:cNvPr id="11" name="Rectangle 17">
            <a:extLst>
              <a:ext uri="{FF2B5EF4-FFF2-40B4-BE49-F238E27FC236}">
                <a16:creationId xmlns="" xmlns:a16="http://schemas.microsoft.com/office/drawing/2014/main" id="{5A41A885-951C-41A7-8ECD-CA76CCD88080}"/>
              </a:ext>
            </a:extLst>
          </p:cNvPr>
          <p:cNvSpPr/>
          <p:nvPr/>
        </p:nvSpPr>
        <p:spPr>
          <a:xfrm>
            <a:off x="792332" y="4778591"/>
            <a:ext cx="5456068" cy="1187203"/>
          </a:xfrm>
          <a:prstGeom prst="rect">
            <a:avLst/>
          </a:prstGeom>
          <a:solidFill>
            <a:srgbClr val="A88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Wszystkie zgłoszone przez mieszkańców projekty trafiły do realizacji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1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2" name="TextBox 35">
            <a:extLst>
              <a:ext uri="{FF2B5EF4-FFF2-40B4-BE49-F238E27FC236}">
                <a16:creationId xmlns="" xmlns:a16="http://schemas.microsoft.com/office/drawing/2014/main" id="{9A2475FB-05D1-4937-8509-CC07941D7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52" y="336127"/>
            <a:ext cx="229627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3600" b="1" dirty="0" smtClean="0">
                <a:solidFill>
                  <a:srgbClr val="A88848"/>
                </a:solidFill>
                <a:latin typeface="Arial" panose="020B0604020202020204" pitchFamily="34" charset="0"/>
                <a:ea typeface="Lato Black" panose="020F0A02020204030203" pitchFamily="34" charset="-18"/>
                <a:cs typeface="Arial" panose="020B0604020202020204" pitchFamily="34" charset="0"/>
              </a:rPr>
              <a:t>OŚWIATA</a:t>
            </a:r>
            <a:endParaRPr lang="da-DK" altLang="pl-PL" sz="2700" b="1" dirty="0">
              <a:solidFill>
                <a:srgbClr val="A88848"/>
              </a:solidFill>
              <a:latin typeface="Arial" panose="020B0604020202020204" pitchFamily="34" charset="0"/>
              <a:ea typeface="Lato Black" panose="020F0A02020204030203" pitchFamily="34" charset="-18"/>
              <a:cs typeface="Arial" panose="020B0604020202020204" pitchFamily="34" charset="0"/>
            </a:endParaRPr>
          </a:p>
          <a:p>
            <a:pPr algn="ctr" eaLnBrk="1" hangingPunct="1"/>
            <a:endParaRPr lang="da-DK" altLang="pl-PL" sz="2700" b="1" dirty="0">
              <a:solidFill>
                <a:srgbClr val="A88848"/>
              </a:solidFill>
              <a:latin typeface="Arial" panose="020B0604020202020204" pitchFamily="34" charset="0"/>
              <a:ea typeface="Lato Black" panose="020F0A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7213" name="Shape 90">
            <a:extLst>
              <a:ext uri="{FF2B5EF4-FFF2-40B4-BE49-F238E27FC236}">
                <a16:creationId xmlns="" xmlns:a16="http://schemas.microsoft.com/office/drawing/2014/main" id="{6E3DF2C7-7C62-41F3-A23C-C2C718C84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37" y="1259457"/>
            <a:ext cx="8267700" cy="468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pl-PL" altLang="pl-PL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-18"/>
                <a:cs typeface="Arial" panose="020B0604020202020204" pitchFamily="34" charset="0"/>
                <a:sym typeface="Montserrat" panose="00000500000000000000" pitchFamily="2" charset="-18"/>
              </a:rPr>
              <a:t>Dobre wyniki uczniów świadczące </a:t>
            </a:r>
            <a:r>
              <a:rPr lang="pl-PL" altLang="pl-PL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-18"/>
                <a:cs typeface="Arial" panose="020B0604020202020204" pitchFamily="34" charset="0"/>
                <a:sym typeface="Montserrat" panose="00000500000000000000" pitchFamily="2" charset="-18"/>
              </a:rPr>
              <a:t>o wysokiej </a:t>
            </a:r>
            <a:r>
              <a:rPr lang="pl-PL" altLang="pl-PL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Lato" panose="020F0502020204030203" pitchFamily="34" charset="-18"/>
                <a:cs typeface="Arial" panose="020B0604020202020204" pitchFamily="34" charset="0"/>
                <a:sym typeface="Montserrat" panose="00000500000000000000" pitchFamily="2" charset="-18"/>
              </a:rPr>
              <a:t>jakości oświaty</a:t>
            </a:r>
            <a:endParaRPr lang="en-US" altLang="pl-PL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Lato" panose="020F0502020204030203" pitchFamily="34" charset="-18"/>
              <a:cs typeface="Arial" panose="020B0604020202020204" pitchFamily="34" charset="0"/>
              <a:sym typeface="Montserrat" panose="00000500000000000000" pitchFamily="2" charset="-18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86297"/>
              </p:ext>
            </p:extLst>
          </p:nvPr>
        </p:nvGraphicFramePr>
        <p:xfrm>
          <a:off x="357637" y="1825722"/>
          <a:ext cx="8937283" cy="2110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2701"/>
                <a:gridCol w="1083076"/>
                <a:gridCol w="1083075"/>
                <a:gridCol w="1145220"/>
                <a:gridCol w="1402672"/>
                <a:gridCol w="1047565"/>
                <a:gridCol w="1162974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Wynik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j.</a:t>
                      </a:r>
                      <a:r>
                        <a:rPr lang="pl-PL" sz="9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polski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historia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matematyka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przedmioty</a:t>
                      </a:r>
                      <a:r>
                        <a:rPr lang="pl-PL" sz="9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przyrodnicze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j.</a:t>
                      </a:r>
                      <a:r>
                        <a:rPr lang="pl-PL" sz="9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angielski podstawowy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j.</a:t>
                      </a:r>
                      <a:r>
                        <a:rPr lang="pl-PL" sz="9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angielski rozszerzony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chemeClr val="bg1"/>
                          </a:solidFill>
                          <a:effectLst/>
                        </a:rPr>
                        <a:t>SP nr 1 w Konstancinie-Jeziornie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82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70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65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71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91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81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chemeClr val="bg1"/>
                          </a:solidFill>
                          <a:effectLst/>
                        </a:rPr>
                        <a:t>SP nr 2 w Konstancinie-Jeziornie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77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70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68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69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86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76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chemeClr val="bg1"/>
                          </a:solidFill>
                          <a:effectLst/>
                        </a:rPr>
                        <a:t>SP nr 3 w Konstancinie-Jeziornie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72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61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52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58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73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56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chemeClr val="bg1"/>
                          </a:solidFill>
                          <a:effectLst/>
                        </a:rPr>
                        <a:t>SP nr 4 w Słomczynie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70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55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46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55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73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54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chemeClr val="bg1"/>
                          </a:solidFill>
                          <a:effectLst/>
                        </a:rPr>
                        <a:t>SP nr 5 w Konstancinie-Jeziornie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77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62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55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64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76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59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chemeClr val="bg1"/>
                          </a:solidFill>
                          <a:effectLst/>
                        </a:rPr>
                        <a:t>Powiat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76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66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62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63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81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66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chemeClr val="bg1"/>
                          </a:solidFill>
                          <a:effectLst/>
                        </a:rPr>
                        <a:t>Województwo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70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61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55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59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72</a:t>
                      </a:r>
                      <a:endParaRPr lang="pl-PL" sz="1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57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43180" marB="4318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7">
            <a:extLst>
              <a:ext uri="{FF2B5EF4-FFF2-40B4-BE49-F238E27FC236}">
                <a16:creationId xmlns="" xmlns:a16="http://schemas.microsoft.com/office/drawing/2014/main" id="{5A41A885-951C-41A7-8ECD-CA76CCD88080}"/>
              </a:ext>
            </a:extLst>
          </p:cNvPr>
          <p:cNvSpPr/>
          <p:nvPr/>
        </p:nvSpPr>
        <p:spPr>
          <a:xfrm>
            <a:off x="3151573" y="4653100"/>
            <a:ext cx="6143347" cy="1187203"/>
          </a:xfrm>
          <a:prstGeom prst="rect">
            <a:avLst/>
          </a:prstGeom>
          <a:solidFill>
            <a:srgbClr val="A88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 smtClean="0">
                <a:solidFill>
                  <a:schemeClr val="bg1"/>
                </a:solidFill>
              </a:rPr>
              <a:t>Ponad 8,7 mln złotych inwestycji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rulis">
  <a:themeElements>
    <a:clrScheme name="Curulis">
      <a:dk1>
        <a:sysClr val="windowText" lastClr="000000"/>
      </a:dk1>
      <a:lt1>
        <a:sysClr val="window" lastClr="FFFFFF"/>
      </a:lt1>
      <a:dk2>
        <a:srgbClr val="3C3F49"/>
      </a:dk2>
      <a:lt2>
        <a:srgbClr val="C2C4C6"/>
      </a:lt2>
      <a:accent1>
        <a:srgbClr val="2F5C89"/>
      </a:accent1>
      <a:accent2>
        <a:srgbClr val="A88848"/>
      </a:accent2>
      <a:accent3>
        <a:srgbClr val="FFC000"/>
      </a:accent3>
      <a:accent4>
        <a:srgbClr val="D90912"/>
      </a:accent4>
      <a:accent5>
        <a:srgbClr val="C6EEDE"/>
      </a:accent5>
      <a:accent6>
        <a:srgbClr val="006139"/>
      </a:accent6>
      <a:hlink>
        <a:srgbClr val="0563C1"/>
      </a:hlink>
      <a:folHlink>
        <a:srgbClr val="954F72"/>
      </a:folHlink>
    </a:clrScheme>
    <a:fontScheme name="Curul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Curulis</Template>
  <TotalTime>3018</TotalTime>
  <Words>895</Words>
  <Application>Microsoft Office PowerPoint</Application>
  <PresentationFormat>Panoramiczny</PresentationFormat>
  <Paragraphs>236</Paragraphs>
  <Slides>18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9" baseType="lpstr">
      <vt:lpstr>Arial</vt:lpstr>
      <vt:lpstr>Calibri</vt:lpstr>
      <vt:lpstr>Gill Sans</vt:lpstr>
      <vt:lpstr>Helvetica Neue Light</vt:lpstr>
      <vt:lpstr>Lato</vt:lpstr>
      <vt:lpstr>Lato Black</vt:lpstr>
      <vt:lpstr>Lato Light</vt:lpstr>
      <vt:lpstr>Montserrat</vt:lpstr>
      <vt:lpstr>Source Sans Pro Light</vt:lpstr>
      <vt:lpstr>Times New Roman</vt:lpstr>
      <vt:lpstr>Curulis</vt:lpstr>
      <vt:lpstr>Prezentacja programu PowerPoint</vt:lpstr>
      <vt:lpstr>Prezentacja programu PowerPoint</vt:lpstr>
      <vt:lpstr>Prezentacja programu PowerPoint</vt:lpstr>
      <vt:lpstr>Stan Gminy na początek 2018 roku </vt:lpstr>
      <vt:lpstr>Prezentacja programu PowerPoint</vt:lpstr>
      <vt:lpstr>REALIZACJA POLITYK, PROGRAMÓW I STRATEGII</vt:lpstr>
      <vt:lpstr>UCHWAŁY I ZARZĄDZENIA </vt:lpstr>
      <vt:lpstr>Realizacja budżetu obywatelskiego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Stan Gminy na koniec 2018 roku 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Rits</dc:creator>
  <cp:lastModifiedBy>Hubert Fałdziński</cp:lastModifiedBy>
  <cp:revision>429</cp:revision>
  <dcterms:created xsi:type="dcterms:W3CDTF">2017-06-17T08:43:40Z</dcterms:created>
  <dcterms:modified xsi:type="dcterms:W3CDTF">2019-06-07T08:41:59Z</dcterms:modified>
</cp:coreProperties>
</file>